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8" r:id="rId2"/>
    <p:sldId id="261" r:id="rId3"/>
    <p:sldId id="267" r:id="rId4"/>
    <p:sldId id="277" r:id="rId5"/>
    <p:sldId id="279" r:id="rId6"/>
    <p:sldId id="268" r:id="rId7"/>
    <p:sldId id="276" r:id="rId8"/>
    <p:sldId id="275" r:id="rId9"/>
    <p:sldId id="273" r:id="rId10"/>
    <p:sldId id="274" r:id="rId11"/>
    <p:sldId id="272" r:id="rId12"/>
    <p:sldId id="281" r:id="rId13"/>
    <p:sldId id="282" r:id="rId14"/>
    <p:sldId id="284" r:id="rId15"/>
    <p:sldId id="270" r:id="rId16"/>
    <p:sldId id="285" r:id="rId17"/>
    <p:sldId id="286" r:id="rId18"/>
    <p:sldId id="287" r:id="rId19"/>
    <p:sldId id="288" r:id="rId20"/>
    <p:sldId id="269"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2" autoAdjust="0"/>
    <p:restoredTop sz="70809" autoAdjust="0"/>
  </p:normalViewPr>
  <p:slideViewPr>
    <p:cSldViewPr snapToGrid="0">
      <p:cViewPr varScale="1">
        <p:scale>
          <a:sx n="81" d="100"/>
          <a:sy n="81" d="100"/>
        </p:scale>
        <p:origin x="17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B0BC0-70DF-4F1A-A6F2-B9D62D86899B}" type="datetimeFigureOut">
              <a:rPr lang="zh-TW" altLang="en-US" smtClean="0"/>
              <a:t>2022/1/5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7BAA8-4E07-42F1-ABA5-0048E95126FF}" type="slidenum">
              <a:rPr lang="zh-TW" altLang="en-US" smtClean="0"/>
              <a:t>‹#›</a:t>
            </a:fld>
            <a:endParaRPr lang="zh-TW" altLang="en-US"/>
          </a:p>
        </p:txBody>
      </p:sp>
    </p:spTree>
    <p:extLst>
      <p:ext uri="{BB962C8B-B14F-4D97-AF65-F5344CB8AC3E}">
        <p14:creationId xmlns:p14="http://schemas.microsoft.com/office/powerpoint/2010/main" val="320267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a:t>
            </a:fld>
            <a:endParaRPr lang="zh-TW" altLang="en-US"/>
          </a:p>
        </p:txBody>
      </p:sp>
    </p:spTree>
    <p:extLst>
      <p:ext uri="{BB962C8B-B14F-4D97-AF65-F5344CB8AC3E}">
        <p14:creationId xmlns:p14="http://schemas.microsoft.com/office/powerpoint/2010/main" val="253873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14</a:t>
            </a:fld>
            <a:endParaRPr lang="zh-TW" altLang="en-US"/>
          </a:p>
        </p:txBody>
      </p:sp>
    </p:spTree>
    <p:extLst>
      <p:ext uri="{BB962C8B-B14F-4D97-AF65-F5344CB8AC3E}">
        <p14:creationId xmlns:p14="http://schemas.microsoft.com/office/powerpoint/2010/main" val="412125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16</a:t>
            </a:fld>
            <a:endParaRPr lang="zh-TW" altLang="en-US"/>
          </a:p>
        </p:txBody>
      </p:sp>
    </p:spTree>
    <p:extLst>
      <p:ext uri="{BB962C8B-B14F-4D97-AF65-F5344CB8AC3E}">
        <p14:creationId xmlns:p14="http://schemas.microsoft.com/office/powerpoint/2010/main" val="156450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0759514-84CE-4DFC-BB08-CD5F4BB5662C}" type="slidenum">
              <a:rPr lang="zh-TW" altLang="en-US" smtClean="0"/>
              <a:t>17</a:t>
            </a:fld>
            <a:endParaRPr lang="zh-TW" altLang="en-US"/>
          </a:p>
        </p:txBody>
      </p:sp>
    </p:spTree>
    <p:extLst>
      <p:ext uri="{BB962C8B-B14F-4D97-AF65-F5344CB8AC3E}">
        <p14:creationId xmlns:p14="http://schemas.microsoft.com/office/powerpoint/2010/main" val="50258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t>標籤式顯示器在中小型組裝過程中的錯誤數量最少，而保形顯示器在大框架條件下表現最好。</a:t>
            </a:r>
            <a:endParaRPr lang="en-US" altLang="zh-TW" sz="1200" dirty="0"/>
          </a:p>
          <a:p>
            <a:r>
              <a:rPr lang="zh-TW" altLang="en-US" sz="1200" dirty="0"/>
              <a:t>隨著幀大小的增加，幀問題的百分比增加，測量問題的百分比下降。</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在不同信息顯示之間的比較中，標籤顯示具有最少的測量問題和最多的框架問題。另一方面，保形顯示器的框架問題最少，而紙質顯示器的測量問題最多。</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18</a:t>
            </a:fld>
            <a:endParaRPr lang="zh-TW" altLang="en-US"/>
          </a:p>
        </p:txBody>
      </p:sp>
    </p:spTree>
    <p:extLst>
      <p:ext uri="{BB962C8B-B14F-4D97-AF65-F5344CB8AC3E}">
        <p14:creationId xmlns:p14="http://schemas.microsoft.com/office/powerpoint/2010/main" val="134079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位移是所有條件下最常見的錯誤，而僅在大保形條件下只發生位移。</a:t>
            </a:r>
            <a:endParaRPr lang="en-US" altLang="zh-TW" dirty="0"/>
          </a:p>
          <a:p>
            <a:endParaRPr lang="en-US" altLang="zh-TW" dirty="0"/>
          </a:p>
          <a:p>
            <a:r>
              <a:rPr lang="zh-TW" altLang="en-US" dirty="0"/>
              <a:t>在大幀條件下，丟失指甲錯誤的發生率明顯更高，但是，所有信息顯示的錯誤發生率略有不同</a:t>
            </a:r>
            <a:endParaRPr lang="en-US" altLang="zh-TW" dirty="0"/>
          </a:p>
          <a:p>
            <a:endParaRPr lang="en-US" altLang="zh-TW" dirty="0"/>
          </a:p>
          <a:p>
            <a:r>
              <a:rPr lang="zh-TW" altLang="en-US" dirty="0"/>
              <a:t>九種可能的組合的每個條件之間都存在差異。然而，當我們只看顯示器的比較時，也沒有證據表明存在顯著差異。這表明顯示類型的選擇需要基於任務條件。對於不同的幀尺寸，可能有不同的選項來最好地顯示指令。換句話說，在為所有取景尺度選擇最佳顯示方面沒有普遍性。如果沒有取景比例因子，我們就無法考慮顯示方法的影響。</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19</a:t>
            </a:fld>
            <a:endParaRPr lang="zh-TW" altLang="en-US"/>
          </a:p>
        </p:txBody>
      </p:sp>
    </p:spTree>
    <p:extLst>
      <p:ext uri="{BB962C8B-B14F-4D97-AF65-F5344CB8AC3E}">
        <p14:creationId xmlns:p14="http://schemas.microsoft.com/office/powerpoint/2010/main" val="425359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4</a:t>
            </a:fld>
            <a:endParaRPr lang="zh-TW" altLang="en-US"/>
          </a:p>
        </p:txBody>
      </p:sp>
    </p:spTree>
    <p:extLst>
      <p:ext uri="{BB962C8B-B14F-4D97-AF65-F5344CB8AC3E}">
        <p14:creationId xmlns:p14="http://schemas.microsoft.com/office/powerpoint/2010/main" val="423661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 </a:t>
            </a:r>
            <a:r>
              <a:rPr lang="en-US" altLang="zh-TW" sz="1200" b="0" i="1" u="none" strike="noStrike" kern="1200" baseline="0" dirty="0">
                <a:solidFill>
                  <a:schemeClr val="tx1"/>
                </a:solidFill>
                <a:latin typeface="+mn-lt"/>
                <a:ea typeface="+mn-ea"/>
                <a:cs typeface="+mn-cs"/>
              </a:rPr>
              <a:t>AR 3D conformal </a:t>
            </a:r>
          </a:p>
          <a:p>
            <a:endParaRPr lang="zh-TW" altLang="en-US"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 </a:t>
            </a:r>
            <a:r>
              <a:rPr lang="en-US" altLang="zh-TW" sz="1200" b="0" i="1" u="none" strike="noStrike" kern="1200" baseline="0" dirty="0">
                <a:solidFill>
                  <a:schemeClr val="tx1"/>
                </a:solidFill>
                <a:latin typeface="+mn-lt"/>
                <a:ea typeface="+mn-ea"/>
                <a:cs typeface="+mn-cs"/>
              </a:rPr>
              <a:t>AR 2D tag-along </a:t>
            </a:r>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7</a:t>
            </a:fld>
            <a:endParaRPr lang="zh-TW" altLang="en-US"/>
          </a:p>
        </p:txBody>
      </p:sp>
    </p:spTree>
    <p:extLst>
      <p:ext uri="{BB962C8B-B14F-4D97-AF65-F5344CB8AC3E}">
        <p14:creationId xmlns:p14="http://schemas.microsoft.com/office/powerpoint/2010/main" val="122327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男女比例反映了工業的實際情況，據報導，與男性相比，女性在建築業工作的總人數要少得多 </a:t>
            </a:r>
            <a:r>
              <a:rPr lang="en-US" altLang="zh-TW" dirty="0"/>
              <a:t>[28]</a:t>
            </a:r>
            <a:r>
              <a:rPr lang="zh-TW" altLang="en-US" dirty="0"/>
              <a:t>。鑑於該行業的男性和女性分佈，我們得到的樣本更能反映這種傾斜的人群。然而，我們承認可能存在與任務績效相關的性別差異，這應該在未來的研究中通過招募更多性別平衡的樣本來探索。</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8</a:t>
            </a:fld>
            <a:endParaRPr lang="zh-TW" altLang="en-US"/>
          </a:p>
        </p:txBody>
      </p:sp>
    </p:spTree>
    <p:extLst>
      <p:ext uri="{BB962C8B-B14F-4D97-AF65-F5344CB8AC3E}">
        <p14:creationId xmlns:p14="http://schemas.microsoft.com/office/powerpoint/2010/main" val="39468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9</a:t>
            </a:fld>
            <a:endParaRPr lang="zh-TW" altLang="en-US"/>
          </a:p>
        </p:txBody>
      </p:sp>
    </p:spTree>
    <p:extLst>
      <p:ext uri="{BB962C8B-B14F-4D97-AF65-F5344CB8AC3E}">
        <p14:creationId xmlns:p14="http://schemas.microsoft.com/office/powerpoint/2010/main" val="109313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在實驗過程中，每個參與者按照能力中給出的順序執行了三個具有不同資訊顯示的組裝任務。</a:t>
            </a:r>
            <a:endParaRPr lang="en-US" altLang="zh-TW" dirty="0"/>
          </a:p>
          <a:p>
            <a:r>
              <a:rPr lang="zh-TW" altLang="en-US" dirty="0"/>
              <a:t>研究設計考慮了通過在每個任務條件之間增加足夠的休息時間來消除疲勞效應。如有必要，允許受試者在任務期間休息，這不包括在完成時間中。</a:t>
            </a:r>
            <a:endParaRPr lang="en-US" altLang="zh-TW" dirty="0"/>
          </a:p>
          <a:p>
            <a:r>
              <a:rPr lang="zh-TW" altLang="en-US" dirty="0"/>
              <a:t>此外，三種顯示條件在資訊呈現和與</a:t>
            </a:r>
            <a:r>
              <a:rPr lang="en-US" altLang="zh-TW" dirty="0"/>
              <a:t>AR</a:t>
            </a:r>
            <a:r>
              <a:rPr lang="zh-TW" altLang="en-US" dirty="0"/>
              <a:t>模型的交互方面都完全不同，沒有為參與者提供使用先前條件的練習或學習經驗。</a:t>
            </a:r>
            <a:endParaRPr lang="en-US" altLang="zh-TW" dirty="0"/>
          </a:p>
          <a:p>
            <a:r>
              <a:rPr lang="zh-TW" altLang="en-US" dirty="0"/>
              <a:t>所有招募的參與者都有木結構組裝的經驗，這應該被視為一種方法，也減少了學習效果發生的可能性。</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10</a:t>
            </a:fld>
            <a:endParaRPr lang="zh-TW" altLang="en-US"/>
          </a:p>
        </p:txBody>
      </p:sp>
    </p:spTree>
    <p:extLst>
      <p:ext uri="{BB962C8B-B14F-4D97-AF65-F5344CB8AC3E}">
        <p14:creationId xmlns:p14="http://schemas.microsoft.com/office/powerpoint/2010/main" val="367401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雖然中小鏡框設計為適合 </a:t>
            </a:r>
            <a:r>
              <a:rPr lang="en-US" altLang="zh-TW" dirty="0"/>
              <a:t>HoloLens </a:t>
            </a:r>
            <a:r>
              <a:rPr lang="zh-TW" altLang="en-US" dirty="0"/>
              <a:t>的 </a:t>
            </a:r>
            <a:r>
              <a:rPr lang="en-US" altLang="zh-TW" dirty="0"/>
              <a:t>FOV</a:t>
            </a:r>
            <a:r>
              <a:rPr lang="zh-TW" altLang="en-US" dirty="0"/>
              <a:t>，但大鏡框不允許這樣做。標準 </a:t>
            </a:r>
            <a:r>
              <a:rPr lang="en-US" altLang="zh-TW" dirty="0"/>
              <a:t>2x4 </a:t>
            </a:r>
            <a:r>
              <a:rPr lang="zh-TW" altLang="en-US" dirty="0"/>
              <a:t>用於構建結構。在實際裝配任務中，很難量化與任務大小相關的複雜性和工作量的差異。</a:t>
            </a:r>
            <a:endParaRPr lang="en-US" altLang="zh-TW" dirty="0"/>
          </a:p>
          <a:p>
            <a:r>
              <a:rPr lang="zh-TW" altLang="en-US" dirty="0"/>
              <a:t>除了螺柱和釘子的數量，測量和釘子的樣式也是影響任務難度的兩個常見因素。我們試圖通過在中小鏡架的測量和打釘圖案的計算中加入更複雜的設計來平衡每個鏡架尺寸的複雜性和工作量。，中型車架包含的長度不同的螺柱數量最多，這在組裝過程中需要更複雜的計算過程。除此之外，小結構條件包括組裝一組 </a:t>
            </a:r>
            <a:r>
              <a:rPr lang="en-US" altLang="zh-TW" dirty="0"/>
              <a:t>4 </a:t>
            </a:r>
            <a:r>
              <a:rPr lang="zh-TW" altLang="en-US" dirty="0"/>
              <a:t>個小結構以平衡工作量差異。</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11</a:t>
            </a:fld>
            <a:endParaRPr lang="zh-TW" altLang="en-US"/>
          </a:p>
        </p:txBody>
      </p:sp>
    </p:spTree>
    <p:extLst>
      <p:ext uri="{BB962C8B-B14F-4D97-AF65-F5344CB8AC3E}">
        <p14:creationId xmlns:p14="http://schemas.microsoft.com/office/powerpoint/2010/main" val="454098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雖然中小鏡框設計為適合 </a:t>
            </a:r>
            <a:r>
              <a:rPr lang="en-US" altLang="zh-TW" dirty="0"/>
              <a:t>HoloLens </a:t>
            </a:r>
            <a:r>
              <a:rPr lang="zh-TW" altLang="en-US" dirty="0"/>
              <a:t>的 </a:t>
            </a:r>
            <a:r>
              <a:rPr lang="en-US" altLang="zh-TW" dirty="0"/>
              <a:t>FOV</a:t>
            </a:r>
            <a:r>
              <a:rPr lang="zh-TW" altLang="en-US" dirty="0"/>
              <a:t>，但大鏡框不允許這樣做。標準 </a:t>
            </a:r>
            <a:r>
              <a:rPr lang="en-US" altLang="zh-TW" dirty="0"/>
              <a:t>2x4 </a:t>
            </a:r>
            <a:r>
              <a:rPr lang="zh-TW" altLang="en-US" dirty="0"/>
              <a:t>用於構建結構。在實際裝配任務中，很難量化與任務大小相關的複雜性和工作量的差異。</a:t>
            </a:r>
            <a:endParaRPr lang="en-US" altLang="zh-TW" dirty="0"/>
          </a:p>
          <a:p>
            <a:r>
              <a:rPr lang="zh-TW" altLang="en-US" dirty="0"/>
              <a:t>除了螺柱和釘子的數量，測量和釘子的樣式也是影響任務難度的兩個常見因素。我們試圖通過在中小鏡架的測量和打釘圖案的計算中加入更複雜的設計來平衡每個鏡架尺寸的複雜性和工作量。，中型車架包含的長度不同的螺柱數量最多，這在組裝過程中需要更複雜的計算過程。除此之外，小結構條件包括組裝一組 </a:t>
            </a:r>
            <a:r>
              <a:rPr lang="en-US" altLang="zh-TW" dirty="0"/>
              <a:t>4 </a:t>
            </a:r>
            <a:r>
              <a:rPr lang="zh-TW" altLang="en-US" dirty="0"/>
              <a:t>個小結構以平衡工作量差異。</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12</a:t>
            </a:fld>
            <a:endParaRPr lang="zh-TW" altLang="en-US"/>
          </a:p>
        </p:txBody>
      </p:sp>
    </p:spTree>
    <p:extLst>
      <p:ext uri="{BB962C8B-B14F-4D97-AF65-F5344CB8AC3E}">
        <p14:creationId xmlns:p14="http://schemas.microsoft.com/office/powerpoint/2010/main" val="164918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在組裝過程中，參與者更有可能處於蹲下或跪下的位置，這可能會進一步限制他們對 </a:t>
            </a:r>
            <a:r>
              <a:rPr lang="en-US" altLang="zh-TW" dirty="0"/>
              <a:t>3D </a:t>
            </a:r>
            <a:r>
              <a:rPr lang="zh-TW" altLang="en-US" dirty="0"/>
              <a:t>模型的看法。 相反，使用標籤顯示可以避免這個問題，因為參與者能夠從任何位置看到浮動窗口，但是它就不能在環境中提供疊加的 </a:t>
            </a:r>
            <a:r>
              <a:rPr lang="en-US" altLang="zh-TW" dirty="0"/>
              <a:t>3D </a:t>
            </a:r>
            <a:r>
              <a:rPr lang="zh-TW" altLang="en-US" dirty="0"/>
              <a:t>模型。</a:t>
            </a:r>
          </a:p>
          <a:p>
            <a:endParaRPr lang="zh-TW" altLang="en-US" dirty="0"/>
          </a:p>
        </p:txBody>
      </p:sp>
      <p:sp>
        <p:nvSpPr>
          <p:cNvPr id="4" name="投影片編號版面配置區 3"/>
          <p:cNvSpPr>
            <a:spLocks noGrp="1"/>
          </p:cNvSpPr>
          <p:nvPr>
            <p:ph type="sldNum" sz="quarter" idx="5"/>
          </p:nvPr>
        </p:nvSpPr>
        <p:spPr/>
        <p:txBody>
          <a:bodyPr/>
          <a:lstStyle/>
          <a:p>
            <a:fld id="{F4D7BAA8-4E07-42F1-ABA5-0048E95126FF}" type="slidenum">
              <a:rPr lang="zh-TW" altLang="en-US" smtClean="0"/>
              <a:t>13</a:t>
            </a:fld>
            <a:endParaRPr lang="zh-TW" altLang="en-US"/>
          </a:p>
        </p:txBody>
      </p:sp>
    </p:spTree>
    <p:extLst>
      <p:ext uri="{BB962C8B-B14F-4D97-AF65-F5344CB8AC3E}">
        <p14:creationId xmlns:p14="http://schemas.microsoft.com/office/powerpoint/2010/main" val="151547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2022/1/5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2022/1/5</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jpg"/><Relationship Id="rId7"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1112389" y="1820412"/>
            <a:ext cx="8476228" cy="1323439"/>
          </a:xfrm>
          <a:prstGeom prst="rect">
            <a:avLst/>
          </a:prstGeom>
          <a:noFill/>
        </p:spPr>
        <p:txBody>
          <a:bodyPr wrap="square" rtlCol="0">
            <a:spAutoFit/>
          </a:bodyPr>
          <a:lstStyle/>
          <a:p>
            <a:pPr algn="ctr"/>
            <a:r>
              <a:rPr lang="zh-TW" altLang="en-US" sz="4000" dirty="0"/>
              <a:t>不同任務條件下使用</a:t>
            </a:r>
            <a:r>
              <a:rPr lang="en-US" altLang="zh-TW" sz="4000" dirty="0"/>
              <a:t>AR HMD</a:t>
            </a:r>
            <a:r>
              <a:rPr lang="zh-TW" altLang="en-US" sz="4000" dirty="0"/>
              <a:t>顯示的組裝訊息對工人績效的影響</a:t>
            </a:r>
            <a:endParaRPr lang="zh-TW" altLang="en-US" sz="40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456152" y="4324259"/>
            <a:ext cx="7150954" cy="1754326"/>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Y. Qin , E. </a:t>
            </a:r>
            <a:r>
              <a:rPr lang="en-US" altLang="zh-TW" dirty="0" err="1"/>
              <a:t>Bloomquist</a:t>
            </a:r>
            <a:r>
              <a:rPr lang="en-US" altLang="zh-TW" dirty="0"/>
              <a:t> , T. Bulbul , J. Gabbard , K. </a:t>
            </a:r>
            <a:r>
              <a:rPr lang="en-US" altLang="zh-TW" dirty="0" err="1"/>
              <a:t>Tanous</a:t>
            </a:r>
            <a:r>
              <a:rPr lang="en-US" altLang="zh-TW" dirty="0"/>
              <a:t>  </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en-US" altLang="zh-TW" dirty="0"/>
              <a:t>Advanced Engineering Informatics </a:t>
            </a:r>
            <a:endParaRPr lang="en-US" altLang="zh-TW" i="1" dirty="0">
              <a:latin typeface="微軟正黑體" panose="020B0604030504040204" pitchFamily="34" charset="-120"/>
              <a:ea typeface="微軟正黑體" panose="020B0604030504040204" pitchFamily="34" charset="-120"/>
            </a:endParaRPr>
          </a:p>
          <a:p>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t>Augmented Reality (AR)</a:t>
            </a:r>
            <a:r>
              <a:rPr lang="zh-TW" altLang="en-US" dirty="0"/>
              <a:t>、</a:t>
            </a:r>
            <a:r>
              <a:rPr lang="en-US" altLang="zh-TW" dirty="0"/>
              <a:t> Head-Mounted Display (HMD) </a:t>
            </a:r>
            <a:r>
              <a:rPr lang="zh-TW" altLang="en-US" dirty="0"/>
              <a:t>、                          </a:t>
            </a:r>
            <a:r>
              <a:rPr lang="en-US" altLang="zh-TW" dirty="0"/>
              <a:t>Information display </a:t>
            </a:r>
            <a:r>
              <a:rPr lang="zh-TW" altLang="en-US" dirty="0"/>
              <a:t>、</a:t>
            </a:r>
            <a:r>
              <a:rPr lang="en-US" altLang="zh-TW" dirty="0"/>
              <a:t>Wood frame assembly </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r>
              <a:rPr lang="en-US" altLang="zh-TW" dirty="0"/>
              <a:t>Impact of information display on worker performance for wood frame wall assembly using AR HMD under different task conditions</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2EC4224-B72C-450B-9EE7-55CF9AE5D392}"/>
              </a:ext>
            </a:extLst>
          </p:cNvPr>
          <p:cNvSpPr>
            <a:spLocks noGrp="1"/>
          </p:cNvSpPr>
          <p:nvPr>
            <p:ph idx="1"/>
          </p:nvPr>
        </p:nvSpPr>
        <p:spPr>
          <a:xfrm>
            <a:off x="838202" y="1825625"/>
            <a:ext cx="10515600" cy="4351338"/>
          </a:xfrm>
        </p:spPr>
        <p:txBody>
          <a:bodyPr/>
          <a:lstStyle/>
          <a:p>
            <a:r>
              <a:rPr lang="zh-TW" altLang="en-US" dirty="0"/>
              <a:t>該研究有 </a:t>
            </a:r>
            <a:r>
              <a:rPr lang="en-US" altLang="zh-TW" dirty="0"/>
              <a:t>9 </a:t>
            </a:r>
            <a:r>
              <a:rPr lang="zh-TW" altLang="en-US" dirty="0"/>
              <a:t>種可能的情況，每種情況都由兩個因子組成（尺寸大小和資訊顯示）。下表為參與者的任務分配</a:t>
            </a:r>
          </a:p>
        </p:txBody>
      </p:sp>
      <p:pic>
        <p:nvPicPr>
          <p:cNvPr id="5" name="圖片 4">
            <a:extLst>
              <a:ext uri="{FF2B5EF4-FFF2-40B4-BE49-F238E27FC236}">
                <a16:creationId xmlns:a16="http://schemas.microsoft.com/office/drawing/2014/main" id="{BCFDBD13-0E29-4A30-AD93-7B440ABD8055}"/>
              </a:ext>
            </a:extLst>
          </p:cNvPr>
          <p:cNvPicPr>
            <a:picLocks noChangeAspect="1"/>
          </p:cNvPicPr>
          <p:nvPr/>
        </p:nvPicPr>
        <p:blipFill>
          <a:blip r:embed="rId4"/>
          <a:stretch>
            <a:fillRect/>
          </a:stretch>
        </p:blipFill>
        <p:spPr>
          <a:xfrm>
            <a:off x="1886564" y="2742033"/>
            <a:ext cx="7289519" cy="3569867"/>
          </a:xfrm>
          <a:prstGeom prst="rect">
            <a:avLst/>
          </a:prstGeom>
        </p:spPr>
      </p:pic>
    </p:spTree>
    <p:extLst>
      <p:ext uri="{BB962C8B-B14F-4D97-AF65-F5344CB8AC3E}">
        <p14:creationId xmlns:p14="http://schemas.microsoft.com/office/powerpoint/2010/main" val="201381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(1/4)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9AF5527E-D33D-469E-B741-2B796A347CD3}"/>
              </a:ext>
            </a:extLst>
          </p:cNvPr>
          <p:cNvSpPr>
            <a:spLocks noGrp="1"/>
          </p:cNvSpPr>
          <p:nvPr>
            <p:ph idx="1"/>
          </p:nvPr>
        </p:nvSpPr>
        <p:spPr>
          <a:xfrm>
            <a:off x="838202" y="1825625"/>
            <a:ext cx="10515600" cy="4351338"/>
          </a:xfrm>
        </p:spPr>
        <p:txBody>
          <a:bodyPr/>
          <a:lstStyle/>
          <a:p>
            <a:r>
              <a:rPr lang="zh-TW" altLang="en-US" dirty="0"/>
              <a:t>用於實驗的結構設計為三種不同的尺度，大、中、小。</a:t>
            </a:r>
          </a:p>
        </p:txBody>
      </p:sp>
      <p:pic>
        <p:nvPicPr>
          <p:cNvPr id="6" name="圖片 5">
            <a:extLst>
              <a:ext uri="{FF2B5EF4-FFF2-40B4-BE49-F238E27FC236}">
                <a16:creationId xmlns:a16="http://schemas.microsoft.com/office/drawing/2014/main" id="{62719ACD-D387-4AD6-B3F2-B0E01FBE071A}"/>
              </a:ext>
            </a:extLst>
          </p:cNvPr>
          <p:cNvPicPr>
            <a:picLocks noChangeAspect="1"/>
          </p:cNvPicPr>
          <p:nvPr/>
        </p:nvPicPr>
        <p:blipFill>
          <a:blip r:embed="rId4"/>
          <a:stretch>
            <a:fillRect/>
          </a:stretch>
        </p:blipFill>
        <p:spPr>
          <a:xfrm>
            <a:off x="2011398" y="2766212"/>
            <a:ext cx="3376624" cy="2048115"/>
          </a:xfrm>
          <a:prstGeom prst="rect">
            <a:avLst/>
          </a:prstGeom>
          <a:ln>
            <a:solidFill>
              <a:schemeClr val="tx1"/>
            </a:solidFill>
          </a:ln>
        </p:spPr>
      </p:pic>
      <p:pic>
        <p:nvPicPr>
          <p:cNvPr id="7" name="圖片 6">
            <a:extLst>
              <a:ext uri="{FF2B5EF4-FFF2-40B4-BE49-F238E27FC236}">
                <a16:creationId xmlns:a16="http://schemas.microsoft.com/office/drawing/2014/main" id="{B75D4FC3-3AC5-4BB1-80A6-C4EB6D6A771E}"/>
              </a:ext>
            </a:extLst>
          </p:cNvPr>
          <p:cNvPicPr>
            <a:picLocks noChangeAspect="1"/>
          </p:cNvPicPr>
          <p:nvPr/>
        </p:nvPicPr>
        <p:blipFill>
          <a:blip r:embed="rId5"/>
          <a:stretch>
            <a:fillRect/>
          </a:stretch>
        </p:blipFill>
        <p:spPr>
          <a:xfrm>
            <a:off x="6803979" y="2766212"/>
            <a:ext cx="3376622" cy="2048115"/>
          </a:xfrm>
          <a:prstGeom prst="rect">
            <a:avLst/>
          </a:prstGeom>
          <a:ln>
            <a:solidFill>
              <a:schemeClr val="tx1"/>
            </a:solidFill>
          </a:ln>
        </p:spPr>
      </p:pic>
      <p:sp>
        <p:nvSpPr>
          <p:cNvPr id="9" name="矩形 8">
            <a:extLst>
              <a:ext uri="{FF2B5EF4-FFF2-40B4-BE49-F238E27FC236}">
                <a16:creationId xmlns:a16="http://schemas.microsoft.com/office/drawing/2014/main" id="{F5F96F6F-1C13-4B3F-9ECF-D8A1BF9B7A43}"/>
              </a:ext>
            </a:extLst>
          </p:cNvPr>
          <p:cNvSpPr/>
          <p:nvPr/>
        </p:nvSpPr>
        <p:spPr>
          <a:xfrm>
            <a:off x="3410207" y="4884807"/>
            <a:ext cx="579005" cy="215444"/>
          </a:xfrm>
          <a:prstGeom prst="rect">
            <a:avLst/>
          </a:prstGeom>
        </p:spPr>
        <p:txBody>
          <a:bodyPr wrap="none">
            <a:spAutoFit/>
          </a:bodyPr>
          <a:lstStyle/>
          <a:p>
            <a:r>
              <a:rPr lang="en-US" altLang="zh-TW" sz="800" b="1" dirty="0">
                <a:solidFill>
                  <a:srgbClr val="000000"/>
                </a:solidFill>
                <a:latin typeface="Charis SIL"/>
              </a:rPr>
              <a:t>Total: 26 </a:t>
            </a:r>
            <a:endParaRPr lang="zh-TW" altLang="en-US" dirty="0"/>
          </a:p>
        </p:txBody>
      </p:sp>
      <p:sp>
        <p:nvSpPr>
          <p:cNvPr id="10" name="矩形 9">
            <a:extLst>
              <a:ext uri="{FF2B5EF4-FFF2-40B4-BE49-F238E27FC236}">
                <a16:creationId xmlns:a16="http://schemas.microsoft.com/office/drawing/2014/main" id="{AB9FD413-B013-4EA2-9586-09B5D7070D4F}"/>
              </a:ext>
            </a:extLst>
          </p:cNvPr>
          <p:cNvSpPr/>
          <p:nvPr/>
        </p:nvSpPr>
        <p:spPr>
          <a:xfrm>
            <a:off x="8428121" y="4884807"/>
            <a:ext cx="579005" cy="215444"/>
          </a:xfrm>
          <a:prstGeom prst="rect">
            <a:avLst/>
          </a:prstGeom>
        </p:spPr>
        <p:txBody>
          <a:bodyPr wrap="none">
            <a:spAutoFit/>
          </a:bodyPr>
          <a:lstStyle/>
          <a:p>
            <a:r>
              <a:rPr lang="en-US" altLang="zh-TW" sz="800" b="1" dirty="0">
                <a:solidFill>
                  <a:srgbClr val="000000"/>
                </a:solidFill>
                <a:latin typeface="Charis SIL"/>
              </a:rPr>
              <a:t>Total: 11 </a:t>
            </a:r>
            <a:endParaRPr lang="zh-TW" altLang="en-US" dirty="0"/>
          </a:p>
        </p:txBody>
      </p:sp>
      <p:pic>
        <p:nvPicPr>
          <p:cNvPr id="11" name="圖片 10">
            <a:extLst>
              <a:ext uri="{FF2B5EF4-FFF2-40B4-BE49-F238E27FC236}">
                <a16:creationId xmlns:a16="http://schemas.microsoft.com/office/drawing/2014/main" id="{077F7B42-04F2-4010-AAEF-73DFDC35254E}"/>
              </a:ext>
            </a:extLst>
          </p:cNvPr>
          <p:cNvPicPr>
            <a:picLocks noChangeAspect="1"/>
          </p:cNvPicPr>
          <p:nvPr/>
        </p:nvPicPr>
        <p:blipFill>
          <a:blip r:embed="rId6"/>
          <a:stretch>
            <a:fillRect/>
          </a:stretch>
        </p:blipFill>
        <p:spPr>
          <a:xfrm>
            <a:off x="3564078" y="5084206"/>
            <a:ext cx="5289177" cy="1362636"/>
          </a:xfrm>
          <a:prstGeom prst="rect">
            <a:avLst/>
          </a:prstGeom>
          <a:ln>
            <a:solidFill>
              <a:schemeClr val="tx1"/>
            </a:solidFill>
          </a:ln>
        </p:spPr>
      </p:pic>
      <p:sp>
        <p:nvSpPr>
          <p:cNvPr id="12" name="矩形 11">
            <a:extLst>
              <a:ext uri="{FF2B5EF4-FFF2-40B4-BE49-F238E27FC236}">
                <a16:creationId xmlns:a16="http://schemas.microsoft.com/office/drawing/2014/main" id="{7CEAE0D2-76BB-4D97-B688-85167E12D3A1}"/>
              </a:ext>
            </a:extLst>
          </p:cNvPr>
          <p:cNvSpPr/>
          <p:nvPr/>
        </p:nvSpPr>
        <p:spPr>
          <a:xfrm>
            <a:off x="5919163" y="6556031"/>
            <a:ext cx="579005" cy="215444"/>
          </a:xfrm>
          <a:prstGeom prst="rect">
            <a:avLst/>
          </a:prstGeom>
        </p:spPr>
        <p:txBody>
          <a:bodyPr wrap="none">
            <a:spAutoFit/>
          </a:bodyPr>
          <a:lstStyle/>
          <a:p>
            <a:r>
              <a:rPr lang="en-US" altLang="zh-TW" sz="800" b="1" dirty="0">
                <a:solidFill>
                  <a:srgbClr val="000000"/>
                </a:solidFill>
                <a:latin typeface="Charis SIL"/>
              </a:rPr>
              <a:t>Total: 23 </a:t>
            </a:r>
            <a:endParaRPr lang="zh-TW" altLang="en-US" dirty="0"/>
          </a:p>
        </p:txBody>
      </p:sp>
    </p:spTree>
    <p:extLst>
      <p:ext uri="{BB962C8B-B14F-4D97-AF65-F5344CB8AC3E}">
        <p14:creationId xmlns:p14="http://schemas.microsoft.com/office/powerpoint/2010/main" val="32631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(2/4)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3" name="內容版面配置區 2">
            <a:extLst>
              <a:ext uri="{FF2B5EF4-FFF2-40B4-BE49-F238E27FC236}">
                <a16:creationId xmlns:a16="http://schemas.microsoft.com/office/drawing/2014/main" id="{F31CF914-B011-452B-A722-A7A313A18127}"/>
              </a:ext>
            </a:extLst>
          </p:cNvPr>
          <p:cNvSpPr>
            <a:spLocks noGrp="1"/>
          </p:cNvSpPr>
          <p:nvPr>
            <p:ph idx="1"/>
          </p:nvPr>
        </p:nvSpPr>
        <p:spPr>
          <a:xfrm>
            <a:off x="838202" y="1825625"/>
            <a:ext cx="10515600" cy="4351338"/>
          </a:xfrm>
        </p:spPr>
        <p:txBody>
          <a:bodyPr/>
          <a:lstStyle/>
          <a:p>
            <a:r>
              <a:rPr lang="zh-TW" altLang="en-US" dirty="0"/>
              <a:t>組裝資訊以兩種媒介顯示。 </a:t>
            </a:r>
            <a:r>
              <a:rPr lang="en-US" altLang="zh-TW" dirty="0"/>
              <a:t>Microsoft HoloLens </a:t>
            </a:r>
            <a:r>
              <a:rPr lang="zh-TW" altLang="en-US" dirty="0"/>
              <a:t>用於</a:t>
            </a:r>
            <a:r>
              <a:rPr lang="en-US" altLang="zh-TW" dirty="0">
                <a:solidFill>
                  <a:srgbClr val="000000"/>
                </a:solidFill>
                <a:latin typeface="Charis SIL"/>
              </a:rPr>
              <a:t>Conformal</a:t>
            </a:r>
            <a:r>
              <a:rPr lang="zh-TW" altLang="en-US" dirty="0"/>
              <a:t>和</a:t>
            </a:r>
            <a:r>
              <a:rPr lang="en-US" altLang="zh-TW" dirty="0">
                <a:solidFill>
                  <a:srgbClr val="000000"/>
                </a:solidFill>
                <a:latin typeface="Charis SIL"/>
              </a:rPr>
              <a:t>Tag-along</a:t>
            </a:r>
            <a:r>
              <a:rPr lang="zh-TW" altLang="en-US" dirty="0">
                <a:solidFill>
                  <a:srgbClr val="000000"/>
                </a:solidFill>
                <a:latin typeface="Charis SIL"/>
              </a:rPr>
              <a:t>呈現</a:t>
            </a:r>
            <a:r>
              <a:rPr lang="zh-TW" altLang="en-US" dirty="0"/>
              <a:t>，而紙張用於傳統的印刷藍圖。</a:t>
            </a:r>
          </a:p>
        </p:txBody>
      </p:sp>
      <p:pic>
        <p:nvPicPr>
          <p:cNvPr id="14" name="圖片 13">
            <a:extLst>
              <a:ext uri="{FF2B5EF4-FFF2-40B4-BE49-F238E27FC236}">
                <a16:creationId xmlns:a16="http://schemas.microsoft.com/office/drawing/2014/main" id="{4D86ED78-B383-4CF5-8F87-A1E921ACCCED}"/>
              </a:ext>
            </a:extLst>
          </p:cNvPr>
          <p:cNvPicPr>
            <a:picLocks noChangeAspect="1"/>
          </p:cNvPicPr>
          <p:nvPr/>
        </p:nvPicPr>
        <p:blipFill>
          <a:blip r:embed="rId4"/>
          <a:stretch>
            <a:fillRect/>
          </a:stretch>
        </p:blipFill>
        <p:spPr>
          <a:xfrm>
            <a:off x="1315452" y="2779360"/>
            <a:ext cx="9561095" cy="3397603"/>
          </a:xfrm>
          <a:prstGeom prst="rect">
            <a:avLst/>
          </a:prstGeom>
        </p:spPr>
      </p:pic>
      <p:sp>
        <p:nvSpPr>
          <p:cNvPr id="15" name="矩形 14">
            <a:extLst>
              <a:ext uri="{FF2B5EF4-FFF2-40B4-BE49-F238E27FC236}">
                <a16:creationId xmlns:a16="http://schemas.microsoft.com/office/drawing/2014/main" id="{25A244A5-A4BA-4522-AF5F-4C38B02A4F90}"/>
              </a:ext>
            </a:extLst>
          </p:cNvPr>
          <p:cNvSpPr/>
          <p:nvPr/>
        </p:nvSpPr>
        <p:spPr>
          <a:xfrm>
            <a:off x="2510669" y="6172200"/>
            <a:ext cx="2522294" cy="461665"/>
          </a:xfrm>
          <a:prstGeom prst="rect">
            <a:avLst/>
          </a:prstGeom>
        </p:spPr>
        <p:txBody>
          <a:bodyPr wrap="none">
            <a:spAutoFit/>
          </a:bodyPr>
          <a:lstStyle/>
          <a:p>
            <a:r>
              <a:rPr lang="en-US" altLang="zh-TW" sz="2400" dirty="0">
                <a:solidFill>
                  <a:srgbClr val="000000"/>
                </a:solidFill>
                <a:latin typeface="Charis SIL"/>
              </a:rPr>
              <a:t>Conformal Display </a:t>
            </a:r>
            <a:endParaRPr lang="zh-TW" altLang="en-US" sz="6000" dirty="0"/>
          </a:p>
        </p:txBody>
      </p:sp>
      <p:sp>
        <p:nvSpPr>
          <p:cNvPr id="16" name="矩形 15">
            <a:extLst>
              <a:ext uri="{FF2B5EF4-FFF2-40B4-BE49-F238E27FC236}">
                <a16:creationId xmlns:a16="http://schemas.microsoft.com/office/drawing/2014/main" id="{90578189-4EB6-405B-A98B-7408FA657CC2}"/>
              </a:ext>
            </a:extLst>
          </p:cNvPr>
          <p:cNvSpPr/>
          <p:nvPr/>
        </p:nvSpPr>
        <p:spPr>
          <a:xfrm>
            <a:off x="7620413" y="6172199"/>
            <a:ext cx="2415148" cy="461665"/>
          </a:xfrm>
          <a:prstGeom prst="rect">
            <a:avLst/>
          </a:prstGeom>
          <a:solidFill>
            <a:schemeClr val="bg1"/>
          </a:solidFill>
        </p:spPr>
        <p:txBody>
          <a:bodyPr wrap="none">
            <a:spAutoFit/>
          </a:bodyPr>
          <a:lstStyle/>
          <a:p>
            <a:r>
              <a:rPr lang="en-US" altLang="zh-TW" sz="2400" dirty="0">
                <a:solidFill>
                  <a:srgbClr val="000000"/>
                </a:solidFill>
                <a:latin typeface="Charis SIL"/>
              </a:rPr>
              <a:t>Tag-along Display </a:t>
            </a:r>
            <a:endParaRPr lang="zh-TW" altLang="en-US" sz="6000" dirty="0"/>
          </a:p>
        </p:txBody>
      </p:sp>
    </p:spTree>
    <p:extLst>
      <p:ext uri="{BB962C8B-B14F-4D97-AF65-F5344CB8AC3E}">
        <p14:creationId xmlns:p14="http://schemas.microsoft.com/office/powerpoint/2010/main" val="117096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(3/4)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9" name="內容版面配置區 2">
            <a:extLst>
              <a:ext uri="{FF2B5EF4-FFF2-40B4-BE49-F238E27FC236}">
                <a16:creationId xmlns:a16="http://schemas.microsoft.com/office/drawing/2014/main" id="{DCEE5B4A-9D1A-4395-B3E4-25814E19688D}"/>
              </a:ext>
            </a:extLst>
          </p:cNvPr>
          <p:cNvSpPr>
            <a:spLocks noGrp="1"/>
          </p:cNvSpPr>
          <p:nvPr>
            <p:ph idx="1"/>
          </p:nvPr>
        </p:nvSpPr>
        <p:spPr>
          <a:xfrm>
            <a:off x="838202" y="1825625"/>
            <a:ext cx="10515600" cy="4351338"/>
          </a:xfrm>
        </p:spPr>
        <p:txBody>
          <a:bodyPr>
            <a:normAutofit/>
          </a:bodyPr>
          <a:lstStyle/>
          <a:p>
            <a:r>
              <a:rPr lang="zh-TW" altLang="en-US" sz="2400" dirty="0"/>
              <a:t>如下圖所示，</a:t>
            </a:r>
            <a:r>
              <a:rPr lang="en-US" altLang="zh-TW" sz="2400" dirty="0"/>
              <a:t>conformal</a:t>
            </a:r>
            <a:r>
              <a:rPr lang="zh-TW" altLang="en-US" sz="2400" dirty="0"/>
              <a:t>的一個缺點是當前 </a:t>
            </a:r>
            <a:r>
              <a:rPr lang="en-US" altLang="zh-TW" sz="2400" dirty="0"/>
              <a:t>AR HMD</a:t>
            </a:r>
            <a:r>
              <a:rPr lang="zh-TW" altLang="en-US" sz="2400" dirty="0"/>
              <a:t>（例如 </a:t>
            </a:r>
            <a:r>
              <a:rPr lang="en-US" altLang="zh-TW" sz="2400" dirty="0"/>
              <a:t>Microsoft HoloLens </a:t>
            </a:r>
            <a:r>
              <a:rPr lang="zh-TW" altLang="en-US" sz="2400" dirty="0"/>
              <a:t>第一代）的 </a:t>
            </a:r>
            <a:r>
              <a:rPr lang="en-US" altLang="zh-TW" sz="2400" dirty="0"/>
              <a:t>FOV </a:t>
            </a:r>
            <a:r>
              <a:rPr lang="zh-TW" altLang="en-US" sz="2400" dirty="0"/>
              <a:t>有限，大尺寸的</a:t>
            </a:r>
            <a:r>
              <a:rPr lang="en-US" altLang="zh-TW" sz="2400" dirty="0"/>
              <a:t>FOV</a:t>
            </a:r>
            <a:r>
              <a:rPr lang="zh-TW" altLang="en-US" sz="2400" dirty="0"/>
              <a:t>無法展示整個</a:t>
            </a:r>
            <a:r>
              <a:rPr lang="en-US" altLang="zh-TW" sz="2400" dirty="0"/>
              <a:t>3D</a:t>
            </a:r>
            <a:r>
              <a:rPr lang="zh-TW" altLang="en-US" sz="2400" dirty="0"/>
              <a:t>模型，而使用者只能在中小結構看到的完整模型。</a:t>
            </a:r>
          </a:p>
        </p:txBody>
      </p:sp>
      <p:pic>
        <p:nvPicPr>
          <p:cNvPr id="10" name="圖片 9">
            <a:extLst>
              <a:ext uri="{FF2B5EF4-FFF2-40B4-BE49-F238E27FC236}">
                <a16:creationId xmlns:a16="http://schemas.microsoft.com/office/drawing/2014/main" id="{78A096CA-A5CF-4983-ADC1-8F829927C7CB}"/>
              </a:ext>
            </a:extLst>
          </p:cNvPr>
          <p:cNvPicPr>
            <a:picLocks noChangeAspect="1"/>
          </p:cNvPicPr>
          <p:nvPr/>
        </p:nvPicPr>
        <p:blipFill>
          <a:blip r:embed="rId4"/>
          <a:stretch>
            <a:fillRect/>
          </a:stretch>
        </p:blipFill>
        <p:spPr>
          <a:xfrm>
            <a:off x="1119135" y="3071323"/>
            <a:ext cx="9015663" cy="2422433"/>
          </a:xfrm>
          <a:prstGeom prst="rect">
            <a:avLst/>
          </a:prstGeom>
        </p:spPr>
      </p:pic>
    </p:spTree>
    <p:extLst>
      <p:ext uri="{BB962C8B-B14F-4D97-AF65-F5344CB8AC3E}">
        <p14:creationId xmlns:p14="http://schemas.microsoft.com/office/powerpoint/2010/main" val="409951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4-4 </a:t>
            </a:r>
            <a:r>
              <a:rPr lang="zh-TW" altLang="en-US" dirty="0">
                <a:solidFill>
                  <a:srgbClr val="191B0E"/>
                </a:solidFill>
                <a:latin typeface="Franklin Gothic Book" panose="020B0503020102020204"/>
                <a:ea typeface="微軟正黑體" panose="020B0604030504040204" pitchFamily="34" charset="-120"/>
              </a:rPr>
              <a:t>實驗設計</a:t>
            </a:r>
            <a:r>
              <a:rPr lang="en-US" altLang="zh-TW" dirty="0">
                <a:solidFill>
                  <a:srgbClr val="191B0E"/>
                </a:solidFill>
                <a:latin typeface="Franklin Gothic Book" panose="020B0503020102020204"/>
                <a:ea typeface="微軟正黑體" panose="020B0604030504040204" pitchFamily="34" charset="-120"/>
              </a:rPr>
              <a:t>(4/4)</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303A819-4F8F-47F1-823C-CD6DE0BF2B1B}"/>
              </a:ext>
            </a:extLst>
          </p:cNvPr>
          <p:cNvSpPr>
            <a:spLocks noGrp="1"/>
          </p:cNvSpPr>
          <p:nvPr>
            <p:ph idx="1"/>
          </p:nvPr>
        </p:nvSpPr>
        <p:spPr>
          <a:xfrm>
            <a:off x="838202" y="1825625"/>
            <a:ext cx="10515600" cy="4351338"/>
          </a:xfrm>
        </p:spPr>
        <p:txBody>
          <a:bodyPr>
            <a:normAutofit/>
          </a:bodyPr>
          <a:lstStyle/>
          <a:p>
            <a:r>
              <a:rPr lang="zh-TW" altLang="en-US" sz="2400" dirty="0"/>
              <a:t>實驗記錄了</a:t>
            </a:r>
            <a:r>
              <a:rPr lang="zh-TW" altLang="en-US" sz="2400" dirty="0">
                <a:solidFill>
                  <a:srgbClr val="FF0000"/>
                </a:solidFill>
              </a:rPr>
              <a:t>完成時間</a:t>
            </a:r>
            <a:r>
              <a:rPr lang="zh-TW" altLang="en-US" sz="2400" dirty="0"/>
              <a:t>和</a:t>
            </a:r>
            <a:r>
              <a:rPr lang="zh-TW" altLang="en-US" sz="2400" dirty="0">
                <a:solidFill>
                  <a:srgbClr val="FF0000"/>
                </a:solidFill>
              </a:rPr>
              <a:t>工作品質</a:t>
            </a:r>
            <a:r>
              <a:rPr lang="zh-TW" altLang="en-US" sz="2400" dirty="0"/>
              <a:t>，在每個試驗完成時間和錯誤的累計。以下列出了六種錯誤類型。</a:t>
            </a:r>
          </a:p>
        </p:txBody>
      </p:sp>
      <p:pic>
        <p:nvPicPr>
          <p:cNvPr id="5" name="圖片 4">
            <a:extLst>
              <a:ext uri="{FF2B5EF4-FFF2-40B4-BE49-F238E27FC236}">
                <a16:creationId xmlns:a16="http://schemas.microsoft.com/office/drawing/2014/main" id="{6E276640-E449-4BF9-B5B1-3DADBF9368B6}"/>
              </a:ext>
            </a:extLst>
          </p:cNvPr>
          <p:cNvPicPr>
            <a:picLocks noChangeAspect="1"/>
          </p:cNvPicPr>
          <p:nvPr/>
        </p:nvPicPr>
        <p:blipFill>
          <a:blip r:embed="rId4"/>
          <a:stretch>
            <a:fillRect/>
          </a:stretch>
        </p:blipFill>
        <p:spPr>
          <a:xfrm>
            <a:off x="1168760" y="2686050"/>
            <a:ext cx="2828334" cy="1485900"/>
          </a:xfrm>
          <a:prstGeom prst="rect">
            <a:avLst/>
          </a:prstGeom>
        </p:spPr>
      </p:pic>
      <p:pic>
        <p:nvPicPr>
          <p:cNvPr id="6" name="圖片 5">
            <a:extLst>
              <a:ext uri="{FF2B5EF4-FFF2-40B4-BE49-F238E27FC236}">
                <a16:creationId xmlns:a16="http://schemas.microsoft.com/office/drawing/2014/main" id="{0221A783-A904-4A27-900C-6A045D3E9C0B}"/>
              </a:ext>
            </a:extLst>
          </p:cNvPr>
          <p:cNvPicPr>
            <a:picLocks noChangeAspect="1"/>
          </p:cNvPicPr>
          <p:nvPr/>
        </p:nvPicPr>
        <p:blipFill>
          <a:blip r:embed="rId5"/>
          <a:stretch>
            <a:fillRect/>
          </a:stretch>
        </p:blipFill>
        <p:spPr>
          <a:xfrm>
            <a:off x="4656613" y="2686051"/>
            <a:ext cx="2828334" cy="1485900"/>
          </a:xfrm>
          <a:prstGeom prst="rect">
            <a:avLst/>
          </a:prstGeom>
        </p:spPr>
      </p:pic>
      <p:sp>
        <p:nvSpPr>
          <p:cNvPr id="7" name="矩形 6">
            <a:extLst>
              <a:ext uri="{FF2B5EF4-FFF2-40B4-BE49-F238E27FC236}">
                <a16:creationId xmlns:a16="http://schemas.microsoft.com/office/drawing/2014/main" id="{099ADFC5-69A3-47E7-A9EE-B721761AC662}"/>
              </a:ext>
            </a:extLst>
          </p:cNvPr>
          <p:cNvSpPr/>
          <p:nvPr/>
        </p:nvSpPr>
        <p:spPr>
          <a:xfrm>
            <a:off x="1682680" y="4171950"/>
            <a:ext cx="1800493" cy="369332"/>
          </a:xfrm>
          <a:prstGeom prst="rect">
            <a:avLst/>
          </a:prstGeom>
        </p:spPr>
        <p:txBody>
          <a:bodyPr wrap="none">
            <a:spAutoFit/>
          </a:bodyPr>
          <a:lstStyle/>
          <a:p>
            <a:r>
              <a:rPr lang="zh-TW" altLang="en-US" dirty="0"/>
              <a:t>結構佈局與設計</a:t>
            </a:r>
          </a:p>
        </p:txBody>
      </p:sp>
      <p:sp>
        <p:nvSpPr>
          <p:cNvPr id="9" name="矩形 8">
            <a:extLst>
              <a:ext uri="{FF2B5EF4-FFF2-40B4-BE49-F238E27FC236}">
                <a16:creationId xmlns:a16="http://schemas.microsoft.com/office/drawing/2014/main" id="{48CA9021-F555-4D7C-A8C0-03948DB97673}"/>
              </a:ext>
            </a:extLst>
          </p:cNvPr>
          <p:cNvSpPr/>
          <p:nvPr/>
        </p:nvSpPr>
        <p:spPr>
          <a:xfrm>
            <a:off x="5447864" y="4171950"/>
            <a:ext cx="1338828" cy="369332"/>
          </a:xfrm>
          <a:prstGeom prst="rect">
            <a:avLst/>
          </a:prstGeom>
        </p:spPr>
        <p:txBody>
          <a:bodyPr wrap="none">
            <a:spAutoFit/>
          </a:bodyPr>
          <a:lstStyle/>
          <a:p>
            <a:r>
              <a:rPr lang="zh-TW" altLang="en-US" dirty="0"/>
              <a:t>連接不穩定</a:t>
            </a:r>
          </a:p>
        </p:txBody>
      </p:sp>
      <p:pic>
        <p:nvPicPr>
          <p:cNvPr id="10" name="圖片 9">
            <a:extLst>
              <a:ext uri="{FF2B5EF4-FFF2-40B4-BE49-F238E27FC236}">
                <a16:creationId xmlns:a16="http://schemas.microsoft.com/office/drawing/2014/main" id="{35B3585D-8F02-42A0-A244-BFCB2C4BA220}"/>
              </a:ext>
            </a:extLst>
          </p:cNvPr>
          <p:cNvPicPr>
            <a:picLocks noChangeAspect="1"/>
          </p:cNvPicPr>
          <p:nvPr/>
        </p:nvPicPr>
        <p:blipFill>
          <a:blip r:embed="rId6"/>
          <a:stretch>
            <a:fillRect/>
          </a:stretch>
        </p:blipFill>
        <p:spPr>
          <a:xfrm>
            <a:off x="8144466" y="2686051"/>
            <a:ext cx="2828334" cy="1485900"/>
          </a:xfrm>
          <a:prstGeom prst="rect">
            <a:avLst/>
          </a:prstGeom>
        </p:spPr>
      </p:pic>
      <p:sp>
        <p:nvSpPr>
          <p:cNvPr id="11" name="矩形 10">
            <a:extLst>
              <a:ext uri="{FF2B5EF4-FFF2-40B4-BE49-F238E27FC236}">
                <a16:creationId xmlns:a16="http://schemas.microsoft.com/office/drawing/2014/main" id="{88118281-30A6-4C2A-ABA4-6117BECA2AF5}"/>
              </a:ext>
            </a:extLst>
          </p:cNvPr>
          <p:cNvSpPr/>
          <p:nvPr/>
        </p:nvSpPr>
        <p:spPr>
          <a:xfrm>
            <a:off x="9004635" y="4171950"/>
            <a:ext cx="1107996" cy="369332"/>
          </a:xfrm>
          <a:prstGeom prst="rect">
            <a:avLst/>
          </a:prstGeom>
        </p:spPr>
        <p:txBody>
          <a:bodyPr wrap="none">
            <a:spAutoFit/>
          </a:bodyPr>
          <a:lstStyle/>
          <a:p>
            <a:r>
              <a:rPr lang="zh-TW" altLang="en-US" dirty="0"/>
              <a:t>釘子凸出</a:t>
            </a:r>
          </a:p>
        </p:txBody>
      </p:sp>
      <p:pic>
        <p:nvPicPr>
          <p:cNvPr id="12" name="圖片 11">
            <a:extLst>
              <a:ext uri="{FF2B5EF4-FFF2-40B4-BE49-F238E27FC236}">
                <a16:creationId xmlns:a16="http://schemas.microsoft.com/office/drawing/2014/main" id="{8CA0758B-4105-45C0-850F-699542044B2B}"/>
              </a:ext>
            </a:extLst>
          </p:cNvPr>
          <p:cNvPicPr>
            <a:picLocks noChangeAspect="1"/>
          </p:cNvPicPr>
          <p:nvPr/>
        </p:nvPicPr>
        <p:blipFill>
          <a:blip r:embed="rId7"/>
          <a:stretch>
            <a:fillRect/>
          </a:stretch>
        </p:blipFill>
        <p:spPr>
          <a:xfrm>
            <a:off x="1218567" y="4518376"/>
            <a:ext cx="2864292" cy="1777304"/>
          </a:xfrm>
          <a:prstGeom prst="rect">
            <a:avLst/>
          </a:prstGeom>
        </p:spPr>
      </p:pic>
      <p:sp>
        <p:nvSpPr>
          <p:cNvPr id="13" name="矩形 12">
            <a:extLst>
              <a:ext uri="{FF2B5EF4-FFF2-40B4-BE49-F238E27FC236}">
                <a16:creationId xmlns:a16="http://schemas.microsoft.com/office/drawing/2014/main" id="{A76B008C-3173-495B-B49A-33673A1ABE55}"/>
              </a:ext>
            </a:extLst>
          </p:cNvPr>
          <p:cNvSpPr/>
          <p:nvPr/>
        </p:nvSpPr>
        <p:spPr>
          <a:xfrm>
            <a:off x="1750466" y="6457440"/>
            <a:ext cx="1800493" cy="369332"/>
          </a:xfrm>
          <a:prstGeom prst="rect">
            <a:avLst/>
          </a:prstGeom>
        </p:spPr>
        <p:txBody>
          <a:bodyPr wrap="none">
            <a:spAutoFit/>
          </a:bodyPr>
          <a:lstStyle/>
          <a:p>
            <a:r>
              <a:rPr lang="zh-TW" altLang="en-US" dirty="0"/>
              <a:t>沒有適當的連接</a:t>
            </a:r>
          </a:p>
        </p:txBody>
      </p:sp>
      <p:pic>
        <p:nvPicPr>
          <p:cNvPr id="14" name="圖片 13">
            <a:extLst>
              <a:ext uri="{FF2B5EF4-FFF2-40B4-BE49-F238E27FC236}">
                <a16:creationId xmlns:a16="http://schemas.microsoft.com/office/drawing/2014/main" id="{49F5B0F2-C614-4514-A928-0BF432795E5C}"/>
              </a:ext>
            </a:extLst>
          </p:cNvPr>
          <p:cNvPicPr>
            <a:picLocks noChangeAspect="1"/>
          </p:cNvPicPr>
          <p:nvPr/>
        </p:nvPicPr>
        <p:blipFill>
          <a:blip r:embed="rId8"/>
          <a:stretch>
            <a:fillRect/>
          </a:stretch>
        </p:blipFill>
        <p:spPr>
          <a:xfrm>
            <a:off x="4656613" y="4512253"/>
            <a:ext cx="2864292" cy="1777304"/>
          </a:xfrm>
          <a:prstGeom prst="rect">
            <a:avLst/>
          </a:prstGeom>
        </p:spPr>
      </p:pic>
      <p:sp>
        <p:nvSpPr>
          <p:cNvPr id="15" name="矩形 14">
            <a:extLst>
              <a:ext uri="{FF2B5EF4-FFF2-40B4-BE49-F238E27FC236}">
                <a16:creationId xmlns:a16="http://schemas.microsoft.com/office/drawing/2014/main" id="{6F15EB7E-2F59-43EF-99D0-94FCCC402623}"/>
              </a:ext>
            </a:extLst>
          </p:cNvPr>
          <p:cNvSpPr/>
          <p:nvPr/>
        </p:nvSpPr>
        <p:spPr>
          <a:xfrm>
            <a:off x="5285950" y="6440805"/>
            <a:ext cx="1569660" cy="369332"/>
          </a:xfrm>
          <a:prstGeom prst="rect">
            <a:avLst/>
          </a:prstGeom>
        </p:spPr>
        <p:txBody>
          <a:bodyPr wrap="none">
            <a:spAutoFit/>
          </a:bodyPr>
          <a:lstStyle/>
          <a:p>
            <a:r>
              <a:rPr lang="zh-TW" altLang="en-US" dirty="0"/>
              <a:t>放置錯的尺寸</a:t>
            </a:r>
          </a:p>
        </p:txBody>
      </p:sp>
      <p:pic>
        <p:nvPicPr>
          <p:cNvPr id="16" name="圖片 15">
            <a:extLst>
              <a:ext uri="{FF2B5EF4-FFF2-40B4-BE49-F238E27FC236}">
                <a16:creationId xmlns:a16="http://schemas.microsoft.com/office/drawing/2014/main" id="{CE744A6F-17BA-48FC-B55D-CCA08CED9DA9}"/>
              </a:ext>
            </a:extLst>
          </p:cNvPr>
          <p:cNvPicPr>
            <a:picLocks noChangeAspect="1"/>
          </p:cNvPicPr>
          <p:nvPr/>
        </p:nvPicPr>
        <p:blipFill>
          <a:blip r:embed="rId9"/>
          <a:stretch>
            <a:fillRect/>
          </a:stretch>
        </p:blipFill>
        <p:spPr>
          <a:xfrm>
            <a:off x="8124893" y="4512253"/>
            <a:ext cx="2864293" cy="1777304"/>
          </a:xfrm>
          <a:prstGeom prst="rect">
            <a:avLst/>
          </a:prstGeom>
        </p:spPr>
      </p:pic>
      <p:sp>
        <p:nvSpPr>
          <p:cNvPr id="17" name="矩形 16">
            <a:extLst>
              <a:ext uri="{FF2B5EF4-FFF2-40B4-BE49-F238E27FC236}">
                <a16:creationId xmlns:a16="http://schemas.microsoft.com/office/drawing/2014/main" id="{9065B8E9-FBB2-485A-A575-541446D8090A}"/>
              </a:ext>
            </a:extLst>
          </p:cNvPr>
          <p:cNvSpPr/>
          <p:nvPr/>
        </p:nvSpPr>
        <p:spPr>
          <a:xfrm>
            <a:off x="8772209" y="6440805"/>
            <a:ext cx="1569660" cy="369332"/>
          </a:xfrm>
          <a:prstGeom prst="rect">
            <a:avLst/>
          </a:prstGeom>
          <a:solidFill>
            <a:schemeClr val="bg1"/>
          </a:solidFill>
        </p:spPr>
        <p:txBody>
          <a:bodyPr wrap="none">
            <a:spAutoFit/>
          </a:bodyPr>
          <a:lstStyle/>
          <a:p>
            <a:r>
              <a:rPr lang="zh-TW" altLang="en-US" dirty="0"/>
              <a:t>沒有放置螺柱</a:t>
            </a:r>
          </a:p>
        </p:txBody>
      </p:sp>
    </p:spTree>
    <p:extLst>
      <p:ext uri="{BB962C8B-B14F-4D97-AF65-F5344CB8AC3E}">
        <p14:creationId xmlns:p14="http://schemas.microsoft.com/office/powerpoint/2010/main" val="229512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440D537-B70D-429C-9972-A62A7D4F41E9}"/>
              </a:ext>
            </a:extLst>
          </p:cNvPr>
          <p:cNvSpPr>
            <a:spLocks noGrp="1"/>
          </p:cNvSpPr>
          <p:nvPr>
            <p:ph idx="1"/>
          </p:nvPr>
        </p:nvSpPr>
        <p:spPr>
          <a:xfrm>
            <a:off x="838202" y="1825625"/>
            <a:ext cx="10515600" cy="4351338"/>
          </a:xfrm>
        </p:spPr>
        <p:txBody>
          <a:bodyPr/>
          <a:lstStyle/>
          <a:p>
            <a:r>
              <a:rPr lang="zh-TW" altLang="en-US" dirty="0"/>
              <a:t>為了評估每個條件下工人的表現，記錄每個試驗的任務時間並在因素之間進行比較。</a:t>
            </a:r>
          </a:p>
        </p:txBody>
      </p:sp>
      <p:pic>
        <p:nvPicPr>
          <p:cNvPr id="5" name="圖片 4">
            <a:extLst>
              <a:ext uri="{FF2B5EF4-FFF2-40B4-BE49-F238E27FC236}">
                <a16:creationId xmlns:a16="http://schemas.microsoft.com/office/drawing/2014/main" id="{63CF0B79-621B-41DE-81E2-C31F6F963D88}"/>
              </a:ext>
            </a:extLst>
          </p:cNvPr>
          <p:cNvPicPr>
            <a:picLocks noChangeAspect="1"/>
          </p:cNvPicPr>
          <p:nvPr/>
        </p:nvPicPr>
        <p:blipFill>
          <a:blip r:embed="rId3"/>
          <a:stretch>
            <a:fillRect/>
          </a:stretch>
        </p:blipFill>
        <p:spPr>
          <a:xfrm>
            <a:off x="6222670" y="2698378"/>
            <a:ext cx="4750130" cy="3818800"/>
          </a:xfrm>
          <a:prstGeom prst="rect">
            <a:avLst/>
          </a:prstGeom>
          <a:ln>
            <a:solidFill>
              <a:schemeClr val="tx1"/>
            </a:solidFill>
          </a:ln>
        </p:spPr>
      </p:pic>
      <p:sp>
        <p:nvSpPr>
          <p:cNvPr id="6" name="文字方塊 5">
            <a:extLst>
              <a:ext uri="{FF2B5EF4-FFF2-40B4-BE49-F238E27FC236}">
                <a16:creationId xmlns:a16="http://schemas.microsoft.com/office/drawing/2014/main" id="{A63F7D10-DFDC-4887-9039-C36ABC2BB236}"/>
              </a:ext>
            </a:extLst>
          </p:cNvPr>
          <p:cNvSpPr txBox="1"/>
          <p:nvPr/>
        </p:nvSpPr>
        <p:spPr>
          <a:xfrm>
            <a:off x="1219200" y="3002790"/>
            <a:ext cx="4140113" cy="2554545"/>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a:t>尺寸大小對平均完成時間有影響，其中較大的尺寸大小需要更多的時間來完成。</a:t>
            </a:r>
            <a:endParaRPr lang="en-US" altLang="zh-TW" sz="2000" dirty="0"/>
          </a:p>
          <a:p>
            <a:pPr marL="285750" indent="-285750">
              <a:buFont typeface="Arial" panose="020B0604020202020204" pitchFamily="34" charset="0"/>
              <a:buChar char="•"/>
            </a:pPr>
            <a:r>
              <a:rPr lang="zh-TW" altLang="en-US" sz="2000" dirty="0"/>
              <a:t>在小結構組裝時，紙張條件的任務時間相對較短，而其他兩種顯示沒有顯著差異。</a:t>
            </a:r>
            <a:endParaRPr lang="en-US" altLang="zh-TW" sz="2000" dirty="0"/>
          </a:p>
          <a:p>
            <a:pPr marL="285750" indent="-285750">
              <a:buFont typeface="Arial" panose="020B0604020202020204" pitchFamily="34" charset="0"/>
              <a:buChar char="•"/>
            </a:pPr>
            <a:r>
              <a:rPr lang="zh-TW" altLang="en-US" sz="2000" dirty="0"/>
              <a:t>在中大型結構組裝中，</a:t>
            </a:r>
            <a:r>
              <a:rPr lang="en-US" altLang="zh-TW" sz="2000" dirty="0">
                <a:solidFill>
                  <a:srgbClr val="FF0000"/>
                </a:solidFill>
              </a:rPr>
              <a:t> conformal</a:t>
            </a:r>
            <a:r>
              <a:rPr lang="zh-TW" altLang="en-US" sz="2000" dirty="0"/>
              <a:t>和</a:t>
            </a:r>
            <a:r>
              <a:rPr lang="en-US" altLang="zh-TW" sz="2000" dirty="0">
                <a:solidFill>
                  <a:srgbClr val="FF0000"/>
                </a:solidFill>
              </a:rPr>
              <a:t>tag-along</a:t>
            </a:r>
            <a:r>
              <a:rPr lang="zh-TW" altLang="en-US" sz="2000" dirty="0"/>
              <a:t>的完成時間相對較短。</a:t>
            </a:r>
          </a:p>
        </p:txBody>
      </p:sp>
    </p:spTree>
    <p:extLst>
      <p:ext uri="{BB962C8B-B14F-4D97-AF65-F5344CB8AC3E}">
        <p14:creationId xmlns:p14="http://schemas.microsoft.com/office/powerpoint/2010/main" val="129840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9" name="圖片 8">
            <a:extLst>
              <a:ext uri="{FF2B5EF4-FFF2-40B4-BE49-F238E27FC236}">
                <a16:creationId xmlns:a16="http://schemas.microsoft.com/office/drawing/2014/main" id="{8BBEF1CD-F7FF-463C-8337-57F24AF39D95}"/>
              </a:ext>
            </a:extLst>
          </p:cNvPr>
          <p:cNvPicPr>
            <a:picLocks noChangeAspect="1"/>
          </p:cNvPicPr>
          <p:nvPr/>
        </p:nvPicPr>
        <p:blipFill>
          <a:blip r:embed="rId4"/>
          <a:stretch>
            <a:fillRect/>
          </a:stretch>
        </p:blipFill>
        <p:spPr>
          <a:xfrm>
            <a:off x="2101933" y="3311525"/>
            <a:ext cx="7709064" cy="2661047"/>
          </a:xfrm>
          <a:prstGeom prst="rect">
            <a:avLst/>
          </a:prstGeom>
        </p:spPr>
      </p:pic>
      <p:sp>
        <p:nvSpPr>
          <p:cNvPr id="10" name="內容版面配置區 2">
            <a:extLst>
              <a:ext uri="{FF2B5EF4-FFF2-40B4-BE49-F238E27FC236}">
                <a16:creationId xmlns:a16="http://schemas.microsoft.com/office/drawing/2014/main" id="{569FFAD6-B17D-4C35-9175-F71E0D22AD25}"/>
              </a:ext>
            </a:extLst>
          </p:cNvPr>
          <p:cNvSpPr>
            <a:spLocks noGrp="1"/>
          </p:cNvSpPr>
          <p:nvPr>
            <p:ph idx="1"/>
          </p:nvPr>
        </p:nvSpPr>
        <p:spPr>
          <a:xfrm>
            <a:off x="838202" y="1825625"/>
            <a:ext cx="10515600" cy="4351338"/>
          </a:xfrm>
        </p:spPr>
        <p:txBody>
          <a:bodyPr/>
          <a:lstStyle/>
          <a:p>
            <a:r>
              <a:rPr lang="zh-TW" altLang="en-US" dirty="0"/>
              <a:t>從尺寸大小的結果來看，錯片和漏片錯誤有顯著差異。</a:t>
            </a:r>
            <a:endParaRPr lang="en-US" altLang="zh-TW" dirty="0"/>
          </a:p>
          <a:p>
            <a:r>
              <a:rPr lang="zh-TW" altLang="en-US" dirty="0"/>
              <a:t>發現所有錯誤類型都沒有顯著差異。 因此，需要</a:t>
            </a:r>
            <a:r>
              <a:rPr lang="zh-TW" altLang="en-US" u="sng" dirty="0"/>
              <a:t>成對分析</a:t>
            </a:r>
            <a:r>
              <a:rPr lang="zh-TW" altLang="en-US" dirty="0"/>
              <a:t>來確定每兩個條件之間是否存在平均差異</a:t>
            </a:r>
          </a:p>
        </p:txBody>
      </p:sp>
      <p:sp>
        <p:nvSpPr>
          <p:cNvPr id="3" name="矩形 2">
            <a:extLst>
              <a:ext uri="{FF2B5EF4-FFF2-40B4-BE49-F238E27FC236}">
                <a16:creationId xmlns:a16="http://schemas.microsoft.com/office/drawing/2014/main" id="{A9393F22-6F19-4395-AB39-08866A59F7AE}"/>
              </a:ext>
            </a:extLst>
          </p:cNvPr>
          <p:cNvSpPr/>
          <p:nvPr/>
        </p:nvSpPr>
        <p:spPr>
          <a:xfrm>
            <a:off x="2288771" y="5389584"/>
            <a:ext cx="4322618" cy="476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4880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627546-FC30-467C-AACC-FC48C909E05A}"/>
              </a:ext>
            </a:extLst>
          </p:cNvPr>
          <p:cNvSpPr>
            <a:spLocks noGrp="1"/>
          </p:cNvSpPr>
          <p:nvPr>
            <p:ph type="title"/>
          </p:nvPr>
        </p:nvSpPr>
        <p:spPr/>
        <p:txBody>
          <a:bodyPr/>
          <a:lstStyle/>
          <a:p>
            <a:r>
              <a:rPr lang="en-US" altLang="zh-TW" dirty="0"/>
              <a:t>5.1</a:t>
            </a:r>
            <a:r>
              <a:rPr lang="zh-TW" altLang="en-US" dirty="0"/>
              <a:t> 成對比較</a:t>
            </a:r>
          </a:p>
        </p:txBody>
      </p:sp>
      <p:sp>
        <p:nvSpPr>
          <p:cNvPr id="3" name="內容版面配置區 2">
            <a:extLst>
              <a:ext uri="{FF2B5EF4-FFF2-40B4-BE49-F238E27FC236}">
                <a16:creationId xmlns:a16="http://schemas.microsoft.com/office/drawing/2014/main" id="{8B238FB7-1292-4B30-8D3E-ED554A47845F}"/>
              </a:ext>
            </a:extLst>
          </p:cNvPr>
          <p:cNvSpPr>
            <a:spLocks noGrp="1"/>
          </p:cNvSpPr>
          <p:nvPr>
            <p:ph idx="1"/>
          </p:nvPr>
        </p:nvSpPr>
        <p:spPr>
          <a:xfrm>
            <a:off x="838202" y="1825624"/>
            <a:ext cx="10515600" cy="5032375"/>
          </a:xfrm>
        </p:spPr>
        <p:txBody>
          <a:bodyPr>
            <a:normAutofit/>
          </a:bodyPr>
          <a:lstStyle/>
          <a:p>
            <a:r>
              <a:rPr lang="zh-TW" altLang="en-US" sz="2400" dirty="0"/>
              <a:t>使用 </a:t>
            </a:r>
            <a:r>
              <a:rPr lang="en-US" altLang="zh-TW" sz="2400" dirty="0"/>
              <a:t>Wilcoxon Signed-Rank Test </a:t>
            </a:r>
            <a:r>
              <a:rPr lang="zh-TW" altLang="en-US" sz="2400" dirty="0"/>
              <a:t>評估了與所有錯誤類型相關的每個因素（尺寸大小和資訊顯示）下條件之間的關係。為避免 </a:t>
            </a:r>
            <a:r>
              <a:rPr lang="en-US" altLang="zh-TW" sz="2400" dirty="0"/>
              <a:t>I </a:t>
            </a:r>
            <a:r>
              <a:rPr lang="zh-TW" altLang="en-US" sz="2400" dirty="0"/>
              <a:t>類錯誤，進行了 </a:t>
            </a:r>
            <a:r>
              <a:rPr lang="en-US" altLang="zh-TW" sz="2400" dirty="0"/>
              <a:t>Bonferroni </a:t>
            </a:r>
            <a:r>
              <a:rPr lang="zh-TW" altLang="en-US" sz="2400" dirty="0"/>
              <a:t>調整，新的顯著水準為 </a:t>
            </a:r>
            <a:r>
              <a:rPr lang="en-US" altLang="zh-TW" sz="2400" dirty="0"/>
              <a:t>0.05/3 = 0.017</a:t>
            </a:r>
            <a:r>
              <a:rPr lang="zh-TW" altLang="en-US" sz="2400" dirty="0"/>
              <a:t>。</a:t>
            </a:r>
          </a:p>
        </p:txBody>
      </p:sp>
      <p:pic>
        <p:nvPicPr>
          <p:cNvPr id="5" name="圖片 4">
            <a:extLst>
              <a:ext uri="{FF2B5EF4-FFF2-40B4-BE49-F238E27FC236}">
                <a16:creationId xmlns:a16="http://schemas.microsoft.com/office/drawing/2014/main" id="{D310A928-0528-4609-B908-45961264A4F8}"/>
              </a:ext>
            </a:extLst>
          </p:cNvPr>
          <p:cNvPicPr>
            <a:picLocks noChangeAspect="1"/>
          </p:cNvPicPr>
          <p:nvPr/>
        </p:nvPicPr>
        <p:blipFill>
          <a:blip r:embed="rId3"/>
          <a:stretch>
            <a:fillRect/>
          </a:stretch>
        </p:blipFill>
        <p:spPr>
          <a:xfrm>
            <a:off x="1138989" y="2905007"/>
            <a:ext cx="5181600" cy="3581556"/>
          </a:xfrm>
          <a:prstGeom prst="rect">
            <a:avLst/>
          </a:prstGeom>
        </p:spPr>
      </p:pic>
      <p:sp>
        <p:nvSpPr>
          <p:cNvPr id="6" name="矩形 5">
            <a:extLst>
              <a:ext uri="{FF2B5EF4-FFF2-40B4-BE49-F238E27FC236}">
                <a16:creationId xmlns:a16="http://schemas.microsoft.com/office/drawing/2014/main" id="{6734BDD6-0ABE-4BB2-B8AC-346423C0559A}"/>
              </a:ext>
            </a:extLst>
          </p:cNvPr>
          <p:cNvSpPr/>
          <p:nvPr/>
        </p:nvSpPr>
        <p:spPr>
          <a:xfrm>
            <a:off x="1880372" y="6486563"/>
            <a:ext cx="3416320" cy="369332"/>
          </a:xfrm>
          <a:prstGeom prst="rect">
            <a:avLst/>
          </a:prstGeom>
        </p:spPr>
        <p:txBody>
          <a:bodyPr wrap="none">
            <a:spAutoFit/>
          </a:bodyPr>
          <a:lstStyle/>
          <a:p>
            <a:r>
              <a:rPr lang="zh-TW" altLang="en-US" dirty="0"/>
              <a:t>不同</a:t>
            </a:r>
            <a:r>
              <a:rPr lang="zh-TW" altLang="en-US" dirty="0">
                <a:solidFill>
                  <a:srgbClr val="FF0000"/>
                </a:solidFill>
              </a:rPr>
              <a:t>尺寸大小</a:t>
            </a:r>
            <a:r>
              <a:rPr lang="zh-TW" altLang="en-US" dirty="0"/>
              <a:t>條件的成對比較。</a:t>
            </a:r>
          </a:p>
        </p:txBody>
      </p:sp>
      <p:pic>
        <p:nvPicPr>
          <p:cNvPr id="7" name="圖片 6">
            <a:extLst>
              <a:ext uri="{FF2B5EF4-FFF2-40B4-BE49-F238E27FC236}">
                <a16:creationId xmlns:a16="http://schemas.microsoft.com/office/drawing/2014/main" id="{CFA82E4A-70B3-42C3-965E-5B1F0A70701F}"/>
              </a:ext>
            </a:extLst>
          </p:cNvPr>
          <p:cNvPicPr>
            <a:picLocks noChangeAspect="1"/>
          </p:cNvPicPr>
          <p:nvPr/>
        </p:nvPicPr>
        <p:blipFill>
          <a:blip r:embed="rId4"/>
          <a:stretch>
            <a:fillRect/>
          </a:stretch>
        </p:blipFill>
        <p:spPr>
          <a:xfrm>
            <a:off x="6695423" y="2905007"/>
            <a:ext cx="5196976" cy="3581556"/>
          </a:xfrm>
          <a:prstGeom prst="rect">
            <a:avLst/>
          </a:prstGeom>
        </p:spPr>
      </p:pic>
      <p:sp>
        <p:nvSpPr>
          <p:cNvPr id="8" name="矩形 7">
            <a:extLst>
              <a:ext uri="{FF2B5EF4-FFF2-40B4-BE49-F238E27FC236}">
                <a16:creationId xmlns:a16="http://schemas.microsoft.com/office/drawing/2014/main" id="{A584E909-1E0A-46E4-80EF-576FB627B0D3}"/>
              </a:ext>
            </a:extLst>
          </p:cNvPr>
          <p:cNvSpPr/>
          <p:nvPr/>
        </p:nvSpPr>
        <p:spPr>
          <a:xfrm>
            <a:off x="7585751" y="6436833"/>
            <a:ext cx="3416320" cy="369332"/>
          </a:xfrm>
          <a:prstGeom prst="rect">
            <a:avLst/>
          </a:prstGeom>
        </p:spPr>
        <p:txBody>
          <a:bodyPr wrap="none">
            <a:spAutoFit/>
          </a:bodyPr>
          <a:lstStyle/>
          <a:p>
            <a:r>
              <a:rPr lang="zh-TW" altLang="en-US" dirty="0"/>
              <a:t>不同</a:t>
            </a:r>
            <a:r>
              <a:rPr lang="zh-TW" altLang="en-US" dirty="0">
                <a:solidFill>
                  <a:srgbClr val="FF0000"/>
                </a:solidFill>
              </a:rPr>
              <a:t>資訊顯示</a:t>
            </a:r>
            <a:r>
              <a:rPr lang="zh-TW" altLang="en-US" dirty="0"/>
              <a:t>條件的成對比較。</a:t>
            </a:r>
          </a:p>
        </p:txBody>
      </p:sp>
      <p:sp>
        <p:nvSpPr>
          <p:cNvPr id="9" name="矩形 8">
            <a:extLst>
              <a:ext uri="{FF2B5EF4-FFF2-40B4-BE49-F238E27FC236}">
                <a16:creationId xmlns:a16="http://schemas.microsoft.com/office/drawing/2014/main" id="{87D0C54D-F5F4-403B-854F-418220B0DBB9}"/>
              </a:ext>
            </a:extLst>
          </p:cNvPr>
          <p:cNvSpPr/>
          <p:nvPr/>
        </p:nvSpPr>
        <p:spPr>
          <a:xfrm>
            <a:off x="5277853" y="5871411"/>
            <a:ext cx="481263" cy="3208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3953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5.2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12" name="圖片 11">
            <a:extLst>
              <a:ext uri="{FF2B5EF4-FFF2-40B4-BE49-F238E27FC236}">
                <a16:creationId xmlns:a16="http://schemas.microsoft.com/office/drawing/2014/main" id="{166CA45A-A590-423D-9B24-69D18C90F8E0}"/>
              </a:ext>
            </a:extLst>
          </p:cNvPr>
          <p:cNvPicPr>
            <a:picLocks noChangeAspect="1"/>
          </p:cNvPicPr>
          <p:nvPr/>
        </p:nvPicPr>
        <p:blipFill>
          <a:blip r:embed="rId4"/>
          <a:stretch>
            <a:fillRect/>
          </a:stretch>
        </p:blipFill>
        <p:spPr>
          <a:xfrm>
            <a:off x="6442815" y="1520825"/>
            <a:ext cx="4876800" cy="3506997"/>
          </a:xfrm>
          <a:prstGeom prst="rect">
            <a:avLst/>
          </a:prstGeom>
          <a:ln>
            <a:solidFill>
              <a:schemeClr val="tx1"/>
            </a:solidFill>
          </a:ln>
        </p:spPr>
      </p:pic>
      <p:sp>
        <p:nvSpPr>
          <p:cNvPr id="13" name="矩形 12">
            <a:extLst>
              <a:ext uri="{FF2B5EF4-FFF2-40B4-BE49-F238E27FC236}">
                <a16:creationId xmlns:a16="http://schemas.microsoft.com/office/drawing/2014/main" id="{28B1970F-DB76-47CD-A294-9FAE2AD02E76}"/>
              </a:ext>
            </a:extLst>
          </p:cNvPr>
          <p:cNvSpPr/>
          <p:nvPr/>
        </p:nvSpPr>
        <p:spPr>
          <a:xfrm>
            <a:off x="6942222" y="5252725"/>
            <a:ext cx="3877985" cy="369332"/>
          </a:xfrm>
          <a:prstGeom prst="rect">
            <a:avLst/>
          </a:prstGeom>
        </p:spPr>
        <p:txBody>
          <a:bodyPr wrap="none">
            <a:spAutoFit/>
          </a:bodyPr>
          <a:lstStyle/>
          <a:p>
            <a:r>
              <a:rPr lang="zh-TW" altLang="en-US" dirty="0"/>
              <a:t>單個因素的平均測量和結構錯誤數。</a:t>
            </a:r>
          </a:p>
        </p:txBody>
      </p:sp>
      <p:pic>
        <p:nvPicPr>
          <p:cNvPr id="14" name="圖片 13">
            <a:extLst>
              <a:ext uri="{FF2B5EF4-FFF2-40B4-BE49-F238E27FC236}">
                <a16:creationId xmlns:a16="http://schemas.microsoft.com/office/drawing/2014/main" id="{286E598D-6BA5-4C81-B1E2-A16BAA689D4B}"/>
              </a:ext>
            </a:extLst>
          </p:cNvPr>
          <p:cNvPicPr>
            <a:picLocks noChangeAspect="1"/>
          </p:cNvPicPr>
          <p:nvPr/>
        </p:nvPicPr>
        <p:blipFill>
          <a:blip r:embed="rId5"/>
          <a:stretch>
            <a:fillRect/>
          </a:stretch>
        </p:blipFill>
        <p:spPr>
          <a:xfrm>
            <a:off x="872386" y="1605275"/>
            <a:ext cx="4876800" cy="3422547"/>
          </a:xfrm>
          <a:prstGeom prst="rect">
            <a:avLst/>
          </a:prstGeom>
          <a:ln>
            <a:solidFill>
              <a:schemeClr val="tx1"/>
            </a:solidFill>
          </a:ln>
        </p:spPr>
      </p:pic>
      <p:sp>
        <p:nvSpPr>
          <p:cNvPr id="15" name="矩形 14">
            <a:extLst>
              <a:ext uri="{FF2B5EF4-FFF2-40B4-BE49-F238E27FC236}">
                <a16:creationId xmlns:a16="http://schemas.microsoft.com/office/drawing/2014/main" id="{19042988-A54A-4A73-BC7B-EB28C4938F8A}"/>
              </a:ext>
            </a:extLst>
          </p:cNvPr>
          <p:cNvSpPr/>
          <p:nvPr/>
        </p:nvSpPr>
        <p:spPr>
          <a:xfrm>
            <a:off x="1500292" y="5252725"/>
            <a:ext cx="3620987" cy="369332"/>
          </a:xfrm>
          <a:prstGeom prst="rect">
            <a:avLst/>
          </a:prstGeom>
        </p:spPr>
        <p:txBody>
          <a:bodyPr wrap="square">
            <a:spAutoFit/>
          </a:bodyPr>
          <a:lstStyle/>
          <a:p>
            <a:r>
              <a:rPr lang="zh-TW" altLang="en-US" dirty="0"/>
              <a:t>每個條件的測量和結構問題。</a:t>
            </a:r>
          </a:p>
        </p:txBody>
      </p:sp>
    </p:spTree>
    <p:extLst>
      <p:ext uri="{BB962C8B-B14F-4D97-AF65-F5344CB8AC3E}">
        <p14:creationId xmlns:p14="http://schemas.microsoft.com/office/powerpoint/2010/main" val="3717895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5.3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pic>
        <p:nvPicPr>
          <p:cNvPr id="9" name="圖片 8">
            <a:extLst>
              <a:ext uri="{FF2B5EF4-FFF2-40B4-BE49-F238E27FC236}">
                <a16:creationId xmlns:a16="http://schemas.microsoft.com/office/drawing/2014/main" id="{DD096BDA-6AA7-40C3-A437-9837CF39A99F}"/>
              </a:ext>
            </a:extLst>
          </p:cNvPr>
          <p:cNvPicPr>
            <a:picLocks noChangeAspect="1"/>
          </p:cNvPicPr>
          <p:nvPr/>
        </p:nvPicPr>
        <p:blipFill>
          <a:blip r:embed="rId4"/>
          <a:stretch>
            <a:fillRect/>
          </a:stretch>
        </p:blipFill>
        <p:spPr>
          <a:xfrm>
            <a:off x="352925" y="2770668"/>
            <a:ext cx="5967664" cy="2209724"/>
          </a:xfrm>
          <a:prstGeom prst="rect">
            <a:avLst/>
          </a:prstGeom>
          <a:ln>
            <a:solidFill>
              <a:schemeClr val="tx1"/>
            </a:solidFill>
          </a:ln>
        </p:spPr>
      </p:pic>
      <p:pic>
        <p:nvPicPr>
          <p:cNvPr id="10" name="圖片 9">
            <a:extLst>
              <a:ext uri="{FF2B5EF4-FFF2-40B4-BE49-F238E27FC236}">
                <a16:creationId xmlns:a16="http://schemas.microsoft.com/office/drawing/2014/main" id="{9F09B38C-A3A6-417B-8628-656151CA9106}"/>
              </a:ext>
            </a:extLst>
          </p:cNvPr>
          <p:cNvPicPr>
            <a:picLocks noChangeAspect="1"/>
          </p:cNvPicPr>
          <p:nvPr/>
        </p:nvPicPr>
        <p:blipFill>
          <a:blip r:embed="rId5"/>
          <a:stretch>
            <a:fillRect/>
          </a:stretch>
        </p:blipFill>
        <p:spPr>
          <a:xfrm>
            <a:off x="6649048" y="2053389"/>
            <a:ext cx="4984734" cy="2927003"/>
          </a:xfrm>
          <a:prstGeom prst="rect">
            <a:avLst/>
          </a:prstGeom>
          <a:ln>
            <a:solidFill>
              <a:schemeClr val="tx1"/>
            </a:solidFill>
          </a:ln>
        </p:spPr>
      </p:pic>
      <p:sp>
        <p:nvSpPr>
          <p:cNvPr id="11" name="矩形 10">
            <a:extLst>
              <a:ext uri="{FF2B5EF4-FFF2-40B4-BE49-F238E27FC236}">
                <a16:creationId xmlns:a16="http://schemas.microsoft.com/office/drawing/2014/main" id="{839303B2-FC84-4592-A516-A685DED5FAC9}"/>
              </a:ext>
            </a:extLst>
          </p:cNvPr>
          <p:cNvSpPr/>
          <p:nvPr/>
        </p:nvSpPr>
        <p:spPr>
          <a:xfrm>
            <a:off x="2090262" y="5233556"/>
            <a:ext cx="2492990" cy="369332"/>
          </a:xfrm>
          <a:prstGeom prst="rect">
            <a:avLst/>
          </a:prstGeom>
        </p:spPr>
        <p:txBody>
          <a:bodyPr wrap="none">
            <a:spAutoFit/>
          </a:bodyPr>
          <a:lstStyle/>
          <a:p>
            <a:r>
              <a:rPr lang="zh-TW" altLang="en-US" dirty="0"/>
              <a:t>每個條件的釘子問題。</a:t>
            </a:r>
          </a:p>
        </p:txBody>
      </p:sp>
      <p:sp>
        <p:nvSpPr>
          <p:cNvPr id="16" name="矩形 15">
            <a:extLst>
              <a:ext uri="{FF2B5EF4-FFF2-40B4-BE49-F238E27FC236}">
                <a16:creationId xmlns:a16="http://schemas.microsoft.com/office/drawing/2014/main" id="{00ED0A44-2021-4A71-947F-E982DFC4D9FB}"/>
              </a:ext>
            </a:extLst>
          </p:cNvPr>
          <p:cNvSpPr/>
          <p:nvPr/>
        </p:nvSpPr>
        <p:spPr>
          <a:xfrm>
            <a:off x="7548671" y="5233556"/>
            <a:ext cx="3185487" cy="369332"/>
          </a:xfrm>
          <a:prstGeom prst="rect">
            <a:avLst/>
          </a:prstGeom>
        </p:spPr>
        <p:txBody>
          <a:bodyPr wrap="none">
            <a:spAutoFit/>
          </a:bodyPr>
          <a:lstStyle/>
          <a:p>
            <a:r>
              <a:rPr lang="zh-TW" altLang="en-US" dirty="0"/>
              <a:t>單個因素的平均釘釘錯誤數。</a:t>
            </a:r>
          </a:p>
        </p:txBody>
      </p:sp>
    </p:spTree>
    <p:extLst>
      <p:ext uri="{BB962C8B-B14F-4D97-AF65-F5344CB8AC3E}">
        <p14:creationId xmlns:p14="http://schemas.microsoft.com/office/powerpoint/2010/main" val="25539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3D1F3C0-EE59-4F43-9F89-78FDDEBEF6A5}"/>
              </a:ext>
            </a:extLst>
          </p:cNvPr>
          <p:cNvSpPr>
            <a:spLocks noGrp="1"/>
          </p:cNvSpPr>
          <p:nvPr>
            <p:ph idx="1"/>
          </p:nvPr>
        </p:nvSpPr>
        <p:spPr>
          <a:xfrm>
            <a:off x="838202" y="1825625"/>
            <a:ext cx="10515600" cy="4351338"/>
          </a:xfrm>
        </p:spPr>
        <p:txBody>
          <a:bodyPr>
            <a:normAutofit/>
          </a:bodyPr>
          <a:lstStyle/>
          <a:p>
            <a:r>
              <a:rPr lang="zh-TW" altLang="en-US" sz="2400" dirty="0"/>
              <a:t>通過多種人機交互 </a:t>
            </a:r>
            <a:r>
              <a:rPr lang="en-US" altLang="zh-TW" sz="2400" dirty="0"/>
              <a:t>(HCI) </a:t>
            </a:r>
            <a:r>
              <a:rPr lang="zh-TW" altLang="en-US" sz="2400" dirty="0"/>
              <a:t>方法，例如手勢、語音和影像，擴增實境</a:t>
            </a:r>
            <a:r>
              <a:rPr lang="en-US" altLang="zh-TW" sz="2400" dirty="0"/>
              <a:t>(AR)</a:t>
            </a:r>
            <a:r>
              <a:rPr lang="zh-TW" altLang="en-US" sz="2400" dirty="0"/>
              <a:t>頭戴式顯示器 </a:t>
            </a:r>
            <a:r>
              <a:rPr lang="en-US" altLang="zh-TW" sz="2400" dirty="0"/>
              <a:t>(HMD) </a:t>
            </a:r>
            <a:r>
              <a:rPr lang="zh-TW" altLang="en-US" sz="2400" dirty="0"/>
              <a:t>可以為複雜工作環境中的員工提供幫助。</a:t>
            </a:r>
            <a:endParaRPr lang="en-US" altLang="zh-TW" sz="2400" dirty="0"/>
          </a:p>
          <a:p>
            <a:r>
              <a:rPr lang="zh-TW" altLang="en-US" sz="2400" dirty="0"/>
              <a:t>其中</a:t>
            </a:r>
            <a:r>
              <a:rPr lang="en-US" altLang="zh-TW" sz="2400" dirty="0"/>
              <a:t>AR </a:t>
            </a:r>
            <a:r>
              <a:rPr lang="zh-TW" altLang="en-US" sz="2400" dirty="0"/>
              <a:t>的</a:t>
            </a:r>
            <a:r>
              <a:rPr lang="en-US" altLang="zh-TW" sz="2400" dirty="0"/>
              <a:t>HMD </a:t>
            </a:r>
            <a:r>
              <a:rPr lang="zh-TW" altLang="en-US" sz="2400" dirty="0"/>
              <a:t>能夠提供建築工人難以實現的各種訊息呈現方式，因此能夠將學習帶入操作中，也會成為未來可行的方法之一。</a:t>
            </a:r>
            <a:endParaRPr lang="en-US" altLang="zh-TW" sz="2400" dirty="0"/>
          </a:p>
          <a:p>
            <a:r>
              <a:rPr lang="zh-TW" altLang="en-US" sz="2400" dirty="0"/>
              <a:t>但是在使用現場設置類的技術之前，應仔細評估這些不同的訊息呈現選項對人類績效的影響。</a:t>
            </a:r>
            <a:endParaRPr lang="en-US" altLang="zh-TW" sz="2400" dirty="0"/>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250689A5-A6D3-44F8-94BB-EE9B6D25E327}"/>
              </a:ext>
            </a:extLst>
          </p:cNvPr>
          <p:cNvSpPr>
            <a:spLocks noGrp="1"/>
          </p:cNvSpPr>
          <p:nvPr>
            <p:ph idx="1"/>
          </p:nvPr>
        </p:nvSpPr>
        <p:spPr>
          <a:xfrm>
            <a:off x="838202" y="1825625"/>
            <a:ext cx="10515600" cy="4351338"/>
          </a:xfrm>
        </p:spPr>
        <p:txBody>
          <a:bodyPr>
            <a:normAutofit/>
          </a:bodyPr>
          <a:lstStyle/>
          <a:p>
            <a:r>
              <a:rPr lang="en-US" altLang="zh-TW" sz="2200" dirty="0"/>
              <a:t>AR HMD </a:t>
            </a:r>
            <a:r>
              <a:rPr lang="zh-TW" altLang="en-US" sz="2200" dirty="0"/>
              <a:t>已被證明可以改善 </a:t>
            </a:r>
            <a:r>
              <a:rPr lang="en-US" altLang="zh-TW" sz="2200" dirty="0"/>
              <a:t>2D </a:t>
            </a:r>
            <a:r>
              <a:rPr lang="zh-TW" altLang="en-US" sz="2200" dirty="0"/>
              <a:t>圖形資訊的呈現，但 </a:t>
            </a:r>
            <a:r>
              <a:rPr lang="en-US" altLang="zh-TW" sz="2200" dirty="0"/>
              <a:t>AR HMD </a:t>
            </a:r>
            <a:r>
              <a:rPr lang="zh-TW" altLang="en-US" sz="2200" dirty="0"/>
              <a:t>中 </a:t>
            </a:r>
            <a:r>
              <a:rPr lang="en-US" altLang="zh-TW" sz="2200" dirty="0"/>
              <a:t>FOV</a:t>
            </a:r>
            <a:r>
              <a:rPr lang="zh-TW" altLang="en-US" sz="2200" dirty="0"/>
              <a:t>是有限的，因此會限制使用者對大型裝配任務視圖的資訊量。</a:t>
            </a:r>
            <a:endParaRPr lang="en-US" altLang="zh-TW" sz="2200" dirty="0"/>
          </a:p>
          <a:p>
            <a:r>
              <a:rPr lang="zh-TW" altLang="en-US" sz="2200" dirty="0"/>
              <a:t>在中型和大型組件中，</a:t>
            </a:r>
            <a:r>
              <a:rPr lang="en-US" altLang="zh-TW" sz="2200" dirty="0"/>
              <a:t>HMD </a:t>
            </a:r>
            <a:r>
              <a:rPr lang="zh-TW" altLang="en-US" sz="2200" dirty="0"/>
              <a:t>比紙張更有效的獲取資訊。</a:t>
            </a:r>
            <a:r>
              <a:rPr lang="en-US" altLang="zh-TW" sz="2200" dirty="0"/>
              <a:t> Tang, Owen, </a:t>
            </a:r>
            <a:r>
              <a:rPr lang="en-US" altLang="zh-TW" sz="2200" dirty="0" err="1"/>
              <a:t>Biocca</a:t>
            </a:r>
            <a:r>
              <a:rPr lang="en-US" altLang="zh-TW" sz="2200" dirty="0"/>
              <a:t>, </a:t>
            </a:r>
            <a:r>
              <a:rPr lang="en-US" altLang="zh-TW" sz="2200" dirty="0" err="1"/>
              <a:t>Mou</a:t>
            </a:r>
            <a:r>
              <a:rPr lang="en-US" altLang="zh-TW" sz="2200" dirty="0"/>
              <a:t>,(2003)</a:t>
            </a:r>
            <a:r>
              <a:rPr lang="zh-TW" altLang="en-US" sz="2200" dirty="0"/>
              <a:t>表明由於使用 </a:t>
            </a:r>
            <a:r>
              <a:rPr lang="en-US" altLang="zh-TW" sz="2200" dirty="0"/>
              <a:t>AR </a:t>
            </a:r>
            <a:r>
              <a:rPr lang="zh-TW" altLang="en-US" sz="2200" dirty="0"/>
              <a:t>減少了注意力切換和頭部運動，從而提高了任務的時間效率。</a:t>
            </a:r>
            <a:endParaRPr lang="en-US" altLang="zh-TW" sz="2200" dirty="0"/>
          </a:p>
          <a:p>
            <a:r>
              <a:rPr lang="zh-TW" altLang="en-US" sz="2200" dirty="0"/>
              <a:t>使用 </a:t>
            </a:r>
            <a:r>
              <a:rPr lang="en-US" altLang="zh-TW" sz="2200" dirty="0"/>
              <a:t>HMD </a:t>
            </a:r>
            <a:r>
              <a:rPr lang="zh-TW" altLang="en-US" sz="2200" dirty="0"/>
              <a:t>時測量和取景問題減少了。</a:t>
            </a:r>
            <a:r>
              <a:rPr lang="en-US" altLang="zh-TW" sz="2200" dirty="0"/>
              <a:t>Conformal</a:t>
            </a:r>
            <a:r>
              <a:rPr lang="zh-TW" altLang="en-US" sz="2200" dirty="0"/>
              <a:t>讓使用者可以使用疊加的 </a:t>
            </a:r>
            <a:r>
              <a:rPr lang="en-US" altLang="zh-TW" sz="2200" dirty="0"/>
              <a:t>3D </a:t>
            </a:r>
            <a:r>
              <a:rPr lang="zh-TW" altLang="en-US" sz="2200" dirty="0"/>
              <a:t>藍圖模型檢查木材的佈局，從而減少了大型裝配中的錯誤。</a:t>
            </a:r>
            <a:endParaRPr lang="en-US" altLang="zh-TW" sz="2200" dirty="0"/>
          </a:p>
          <a:p>
            <a:r>
              <a:rPr lang="zh-TW" altLang="en-US" sz="2200" dirty="0"/>
              <a:t>儘管 </a:t>
            </a:r>
            <a:r>
              <a:rPr lang="en-US" altLang="zh-TW" sz="2200" dirty="0"/>
              <a:t>FOV </a:t>
            </a:r>
            <a:r>
              <a:rPr lang="zh-TW" altLang="en-US" sz="2200" dirty="0"/>
              <a:t>的限制是當前 </a:t>
            </a:r>
            <a:r>
              <a:rPr lang="en-US" altLang="zh-TW" sz="2200" dirty="0"/>
              <a:t>AR HMD </a:t>
            </a:r>
            <a:r>
              <a:rPr lang="zh-TW" altLang="en-US" sz="2200" dirty="0"/>
              <a:t>的技術限制，但這項研究在時間效率方面仍然顯示出優勢，並減少了中大型結構的測量和取景問題。</a:t>
            </a:r>
            <a:endParaRPr lang="en-US" altLang="zh-TW" sz="2200" dirty="0"/>
          </a:p>
          <a:p>
            <a:r>
              <a:rPr lang="zh-TW" altLang="en-US" sz="2200" dirty="0"/>
              <a:t>透過工人的表現得知如何被資訊顯示影響，這些發現可用於為大型裝配任務和其他相關現場施工任務設計 </a:t>
            </a:r>
            <a:r>
              <a:rPr lang="en-US" altLang="zh-TW" sz="2200" dirty="0"/>
              <a:t>AR HMD </a:t>
            </a:r>
            <a:r>
              <a:rPr lang="zh-TW" altLang="en-US" sz="2200" dirty="0"/>
              <a:t>技術的開發。</a:t>
            </a:r>
          </a:p>
          <a:p>
            <a:endParaRPr lang="en-US" altLang="zh-TW" dirty="0"/>
          </a:p>
        </p:txBody>
      </p:sp>
    </p:spTree>
    <p:extLst>
      <p:ext uri="{BB962C8B-B14F-4D97-AF65-F5344CB8AC3E}">
        <p14:creationId xmlns:p14="http://schemas.microsoft.com/office/powerpoint/2010/main" val="3968689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3421F797-87BE-4ADC-AC6C-68D86C327359}"/>
              </a:ext>
            </a:extLst>
          </p:cNvPr>
          <p:cNvSpPr>
            <a:spLocks noGrp="1"/>
          </p:cNvSpPr>
          <p:nvPr>
            <p:ph idx="1"/>
          </p:nvPr>
        </p:nvSpPr>
        <p:spPr>
          <a:xfrm>
            <a:off x="838202" y="1825625"/>
            <a:ext cx="10515600" cy="4351338"/>
          </a:xfrm>
        </p:spPr>
        <p:txBody>
          <a:bodyPr>
            <a:normAutofit/>
          </a:bodyPr>
          <a:lstStyle/>
          <a:p>
            <a:r>
              <a:rPr lang="en-US" altLang="zh-TW" dirty="0"/>
              <a:t>AR </a:t>
            </a:r>
            <a:r>
              <a:rPr lang="zh-TW" altLang="en-US" dirty="0"/>
              <a:t>應用的快速發展將這項技術帶入了我們日常生活中。除了在教育、娛樂和製造方面的用例，</a:t>
            </a:r>
            <a:r>
              <a:rPr lang="en-US" altLang="zh-TW" dirty="0"/>
              <a:t>AR </a:t>
            </a:r>
            <a:r>
              <a:rPr lang="zh-TW" altLang="en-US" dirty="0"/>
              <a:t>也應用於其他行業。</a:t>
            </a:r>
            <a:endParaRPr lang="en-US" altLang="zh-TW" dirty="0"/>
          </a:p>
          <a:p>
            <a:pPr lvl="1"/>
            <a:r>
              <a:rPr lang="zh-TW" altLang="en-US" dirty="0"/>
              <a:t>在建築行業也有應用機會 </a:t>
            </a:r>
            <a:r>
              <a:rPr lang="en-US" altLang="zh-TW" dirty="0"/>
              <a:t>(Chi et al., 2013)</a:t>
            </a:r>
            <a:r>
              <a:rPr lang="zh-TW" altLang="en-US" dirty="0"/>
              <a:t>。</a:t>
            </a:r>
            <a:endParaRPr lang="en-US" altLang="zh-TW" dirty="0"/>
          </a:p>
          <a:p>
            <a:pPr lvl="1"/>
            <a:r>
              <a:rPr lang="zh-TW" altLang="en-US" dirty="0"/>
              <a:t>從建築教育 </a:t>
            </a:r>
            <a:r>
              <a:rPr lang="en-US" altLang="zh-TW" dirty="0"/>
              <a:t>(</a:t>
            </a:r>
            <a:r>
              <a:rPr lang="sv-SE" altLang="zh-TW" dirty="0"/>
              <a:t>Behzadan &amp; Kamat, 2013; </a:t>
            </a:r>
            <a:r>
              <a:rPr lang="en-US" altLang="zh-TW" dirty="0" err="1"/>
              <a:t>Kishishita</a:t>
            </a:r>
            <a:r>
              <a:rPr lang="en-US" altLang="zh-TW" dirty="0"/>
              <a:t> et al., 2014)</a:t>
            </a:r>
            <a:r>
              <a:rPr lang="zh-TW" altLang="en-US" dirty="0"/>
              <a:t>。</a:t>
            </a:r>
            <a:endParaRPr lang="en-US" altLang="zh-TW" dirty="0"/>
          </a:p>
          <a:p>
            <a:pPr lvl="1"/>
            <a:r>
              <a:rPr lang="zh-TW" altLang="en-US" dirty="0"/>
              <a:t>設施管理 </a:t>
            </a:r>
            <a:r>
              <a:rPr lang="en-US" altLang="zh-TW" dirty="0"/>
              <a:t>(Bae,  </a:t>
            </a:r>
            <a:r>
              <a:rPr lang="en-US" altLang="zh-TW" dirty="0" err="1"/>
              <a:t>Golparvar-Fard</a:t>
            </a:r>
            <a:r>
              <a:rPr lang="en-US" altLang="zh-TW" dirty="0"/>
              <a:t>,  White , 2013;</a:t>
            </a:r>
            <a:r>
              <a:rPr lang="fi-FI" altLang="zh-TW" dirty="0"/>
              <a:t> Chen, Lai, Lin, 2020)</a:t>
            </a:r>
            <a:r>
              <a:rPr lang="zh-TW" altLang="en-US" dirty="0"/>
              <a:t>。</a:t>
            </a:r>
            <a:endParaRPr lang="fi-FI" altLang="zh-TW" dirty="0"/>
          </a:p>
          <a:p>
            <a:pPr lvl="1"/>
            <a:r>
              <a:rPr lang="zh-TW" altLang="en-US" dirty="0"/>
              <a:t>施工檢查 </a:t>
            </a:r>
            <a:r>
              <a:rPr lang="en-US" altLang="zh-TW" dirty="0"/>
              <a:t>(Shin &amp; Dunston, 2009 ; Zhou, Luo, Yang, 2017)</a:t>
            </a:r>
            <a:r>
              <a:rPr lang="zh-TW" altLang="en-US" dirty="0"/>
              <a:t>。</a:t>
            </a:r>
            <a:r>
              <a:rPr lang="en-US" altLang="zh-TW" dirty="0"/>
              <a:t> </a:t>
            </a:r>
          </a:p>
          <a:p>
            <a:pPr lvl="1"/>
            <a:r>
              <a:rPr lang="zh-TW" altLang="en-US" dirty="0"/>
              <a:t>設計</a:t>
            </a:r>
            <a:r>
              <a:rPr lang="en-US" altLang="zh-TW" dirty="0"/>
              <a:t>(Wang &amp; Dunston, 2008)</a:t>
            </a:r>
            <a:r>
              <a:rPr lang="zh-TW" altLang="en-US" dirty="0"/>
              <a:t>。</a:t>
            </a:r>
            <a:endParaRPr lang="en-US" altLang="zh-TW" dirty="0"/>
          </a:p>
          <a:p>
            <a:r>
              <a:rPr lang="zh-TW" altLang="en-US" dirty="0"/>
              <a:t>有許多人機交互 </a:t>
            </a:r>
            <a:r>
              <a:rPr lang="en-US" altLang="zh-TW" dirty="0"/>
              <a:t>(HCI) </a:t>
            </a:r>
            <a:r>
              <a:rPr lang="zh-TW" altLang="en-US" dirty="0"/>
              <a:t>方法能夠提升員工能力，例如</a:t>
            </a:r>
            <a:r>
              <a:rPr lang="en-US" altLang="zh-TW" dirty="0"/>
              <a:t>Trimble </a:t>
            </a:r>
            <a:r>
              <a:rPr lang="zh-TW" altLang="en-US" dirty="0"/>
              <a:t>與微軟合作，發布了第一款 </a:t>
            </a:r>
            <a:r>
              <a:rPr lang="en-US" altLang="zh-TW" dirty="0"/>
              <a:t>HoloLens Hard </a:t>
            </a:r>
            <a:r>
              <a:rPr lang="zh-TW" altLang="en-US" dirty="0"/>
              <a:t>並呈現了現場施工任務的高效合作和資訊顯示的能力 </a:t>
            </a:r>
            <a:r>
              <a:rPr lang="en-US" altLang="zh-TW" dirty="0"/>
              <a:t>(</a:t>
            </a:r>
            <a:r>
              <a:rPr lang="en-US" altLang="zh-TW" dirty="0" err="1"/>
              <a:t>Lorek</a:t>
            </a:r>
            <a:r>
              <a:rPr lang="en-US" altLang="zh-TW" dirty="0"/>
              <a:t>, 2020)</a:t>
            </a:r>
            <a:r>
              <a:rPr lang="zh-TW" altLang="en-US" dirty="0"/>
              <a:t>。</a:t>
            </a: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2.1</a:t>
            </a:r>
            <a:r>
              <a:rPr lang="zh-TW" altLang="en-US" dirty="0">
                <a:solidFill>
                  <a:srgbClr val="191B0E"/>
                </a:solidFill>
                <a:latin typeface="Franklin Gothic Book" panose="020B0503020102020204"/>
                <a:ea typeface="微軟正黑體" panose="020B0604030504040204" pitchFamily="34" charset="-120"/>
              </a:rPr>
              <a:t> </a:t>
            </a:r>
            <a:r>
              <a:rPr lang="en-US" altLang="zh-TW" dirty="0">
                <a:solidFill>
                  <a:srgbClr val="191B0E"/>
                </a:solidFill>
                <a:latin typeface="Franklin Gothic Book" panose="020B0503020102020204"/>
                <a:ea typeface="微軟正黑體" panose="020B0604030504040204" pitchFamily="34" charset="-120"/>
              </a:rPr>
              <a:t>AR</a:t>
            </a:r>
            <a:r>
              <a:rPr lang="zh-TW" altLang="en-US" dirty="0">
                <a:solidFill>
                  <a:srgbClr val="191B0E"/>
                </a:solidFill>
                <a:latin typeface="Franklin Gothic Book" panose="020B0503020102020204"/>
                <a:ea typeface="微軟正黑體" panose="020B0604030504040204" pitchFamily="34" charset="-120"/>
              </a:rPr>
              <a:t>優勢</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4">
            <a:extLst>
              <a:ext uri="{FF2B5EF4-FFF2-40B4-BE49-F238E27FC236}">
                <a16:creationId xmlns:a16="http://schemas.microsoft.com/office/drawing/2014/main" id="{3A575CB4-BD7D-44FB-B022-B71D3FF10947}"/>
              </a:ext>
            </a:extLst>
          </p:cNvPr>
          <p:cNvSpPr>
            <a:spLocks noGrp="1"/>
          </p:cNvSpPr>
          <p:nvPr>
            <p:ph idx="1"/>
          </p:nvPr>
        </p:nvSpPr>
        <p:spPr>
          <a:solidFill>
            <a:schemeClr val="bg1"/>
          </a:solidFill>
        </p:spPr>
        <p:txBody>
          <a:bodyPr>
            <a:normAutofit/>
          </a:bodyPr>
          <a:lstStyle/>
          <a:p>
            <a:r>
              <a:rPr lang="de-DE" altLang="zh-TW" sz="2400" dirty="0"/>
              <a:t>Reiners, Stricker, Klinker, Müller</a:t>
            </a:r>
            <a:r>
              <a:rPr lang="en-US" altLang="zh-TW" sz="2400" dirty="0"/>
              <a:t>(1999)</a:t>
            </a:r>
            <a:r>
              <a:rPr lang="zh-TW" altLang="en-US" sz="2400" dirty="0"/>
              <a:t>提出了使用帶有相機的透明 </a:t>
            </a:r>
            <a:r>
              <a:rPr lang="en-US" altLang="zh-TW" sz="2400" dirty="0"/>
              <a:t>HMD </a:t>
            </a:r>
            <a:r>
              <a:rPr lang="zh-TW" altLang="en-US" sz="2400" dirty="0"/>
              <a:t>進行門鎖組裝任務。這項研究展示了 </a:t>
            </a:r>
            <a:r>
              <a:rPr lang="en-US" altLang="zh-TW" sz="2400" dirty="0"/>
              <a:t>AR HMD </a:t>
            </a:r>
            <a:r>
              <a:rPr lang="zh-TW" altLang="en-US" sz="2400" dirty="0"/>
              <a:t>通過建築裝配任務中可視化資訊來提供優勢。</a:t>
            </a:r>
            <a:endParaRPr lang="en-US" altLang="zh-TW" sz="2400" dirty="0"/>
          </a:p>
          <a:p>
            <a:r>
              <a:rPr lang="en-US" altLang="zh-TW" sz="2400" dirty="0"/>
              <a:t>AR </a:t>
            </a:r>
            <a:r>
              <a:rPr lang="zh-TW" altLang="en-US" sz="2400" dirty="0"/>
              <a:t>被證明可以改善使用者的認知和學習過程，特別是通過提高工程類學生在建築設計和施工裝配項目中的表現</a:t>
            </a:r>
            <a:r>
              <a:rPr lang="en-US" altLang="zh-TW" sz="2400" dirty="0"/>
              <a:t>(Shirazi &amp; </a:t>
            </a:r>
            <a:r>
              <a:rPr lang="en-US" altLang="zh-TW" sz="2400" dirty="0" err="1"/>
              <a:t>Behzadan</a:t>
            </a:r>
            <a:r>
              <a:rPr lang="en-US" altLang="zh-TW" sz="2400" dirty="0"/>
              <a:t>; </a:t>
            </a:r>
            <a:r>
              <a:rPr lang="en-US" altLang="zh-TW" sz="2400" dirty="0" err="1"/>
              <a:t>Shanbari</a:t>
            </a:r>
            <a:r>
              <a:rPr lang="en-US" altLang="zh-TW" sz="2400" dirty="0"/>
              <a:t>, Blinn, Issa,2016)</a:t>
            </a:r>
            <a:r>
              <a:rPr lang="zh-TW" altLang="en-US" sz="2400" dirty="0"/>
              <a:t>。</a:t>
            </a:r>
            <a:endParaRPr lang="en-US" altLang="zh-TW" sz="2400" dirty="0"/>
          </a:p>
          <a:p>
            <a:r>
              <a:rPr lang="en-US" altLang="zh-TW" sz="2400" dirty="0"/>
              <a:t>Tang et al.,(2003)</a:t>
            </a:r>
            <a:r>
              <a:rPr lang="zh-TW" altLang="en-US" sz="2400" dirty="0"/>
              <a:t>進行了組裝的任務來檢查 </a:t>
            </a:r>
            <a:r>
              <a:rPr lang="en-US" altLang="zh-TW" sz="2400" dirty="0"/>
              <a:t>AR </a:t>
            </a:r>
            <a:r>
              <a:rPr lang="zh-TW" altLang="en-US" sz="2400" dirty="0"/>
              <a:t>指令的有效性。結果表明，</a:t>
            </a:r>
            <a:r>
              <a:rPr lang="en-US" altLang="zh-TW" sz="2400" dirty="0"/>
              <a:t>AR </a:t>
            </a:r>
            <a:r>
              <a:rPr lang="zh-TW" altLang="en-US" sz="2400" dirty="0"/>
              <a:t>以更低的錯誤率、更短的完成時間和更少的認知工作量提高了任務表現。</a:t>
            </a:r>
            <a:endParaRPr lang="en-US" altLang="zh-TW" sz="2400" dirty="0"/>
          </a:p>
          <a:p>
            <a:r>
              <a:rPr lang="en-US" altLang="zh-TW" sz="2400" dirty="0"/>
              <a:t>Hou, Wang, </a:t>
            </a:r>
            <a:r>
              <a:rPr lang="en-US" altLang="zh-TW" sz="2400" dirty="0" err="1"/>
              <a:t>Bernold</a:t>
            </a:r>
            <a:r>
              <a:rPr lang="en-US" altLang="zh-TW" sz="2400" dirty="0"/>
              <a:t>,(2013)</a:t>
            </a:r>
            <a:r>
              <a:rPr lang="zh-TW" altLang="en-US" sz="2400" dirty="0"/>
              <a:t>和 </a:t>
            </a:r>
            <a:r>
              <a:rPr lang="en-US" altLang="zh-TW" sz="2400" dirty="0"/>
              <a:t>Loch et al.,(2016)</a:t>
            </a:r>
            <a:r>
              <a:rPr lang="zh-TW" altLang="en-US" sz="2400" dirty="0"/>
              <a:t>與傳統的 </a:t>
            </a:r>
            <a:r>
              <a:rPr lang="en-US" altLang="zh-TW" sz="2400" dirty="0"/>
              <a:t>2D </a:t>
            </a:r>
            <a:r>
              <a:rPr lang="zh-TW" altLang="en-US" sz="2400" dirty="0"/>
              <a:t>媒體</a:t>
            </a:r>
            <a:r>
              <a:rPr lang="en-US" altLang="zh-TW" sz="2400" dirty="0"/>
              <a:t>(</a:t>
            </a:r>
            <a:r>
              <a:rPr lang="zh-TW" altLang="en-US" sz="2400" dirty="0"/>
              <a:t>螢幕和藍圖）相比，</a:t>
            </a:r>
            <a:r>
              <a:rPr lang="en-US" altLang="zh-TW" sz="2400" dirty="0"/>
              <a:t>AR </a:t>
            </a:r>
            <a:r>
              <a:rPr lang="zh-TW" altLang="en-US" sz="2400" dirty="0"/>
              <a:t>輔助在這些小型建築裝配任務中具有更好的任務效率和準確性。</a:t>
            </a:r>
            <a:endParaRPr lang="en-US" altLang="zh-TW" sz="2400" dirty="0"/>
          </a:p>
          <a:p>
            <a:r>
              <a:rPr lang="en-US" altLang="zh-TW" sz="2400" dirty="0"/>
              <a:t>Ayer (2016) </a:t>
            </a:r>
            <a:r>
              <a:rPr lang="zh-TW" altLang="en-US" sz="2400" dirty="0"/>
              <a:t>表明即使對於有經驗的工人，</a:t>
            </a:r>
            <a:r>
              <a:rPr lang="en-US" altLang="zh-TW" sz="2400" dirty="0"/>
              <a:t>AR </a:t>
            </a:r>
            <a:r>
              <a:rPr lang="zh-TW" altLang="en-US" sz="2400" dirty="0"/>
              <a:t>也提高了他們的生產力。</a:t>
            </a:r>
            <a:endParaRPr lang="en-US" altLang="zh-TW" sz="2400" dirty="0"/>
          </a:p>
          <a:p>
            <a:endParaRPr lang="zh-TW" altLang="en-US" sz="2000" dirty="0"/>
          </a:p>
          <a:p>
            <a:endParaRPr lang="zh-TW" altLang="en-US" dirty="0"/>
          </a:p>
        </p:txBody>
      </p:sp>
    </p:spTree>
    <p:extLst>
      <p:ext uri="{BB962C8B-B14F-4D97-AF65-F5344CB8AC3E}">
        <p14:creationId xmlns:p14="http://schemas.microsoft.com/office/powerpoint/2010/main" val="342055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 </a:t>
            </a:r>
            <a:r>
              <a:rPr lang="en-US" altLang="zh-TW" dirty="0">
                <a:solidFill>
                  <a:srgbClr val="191B0E"/>
                </a:solidFill>
                <a:latin typeface="Franklin Gothic Book" panose="020B0503020102020204"/>
                <a:ea typeface="微軟正黑體" panose="020B0604030504040204" pitchFamily="34" charset="-120"/>
              </a:rPr>
              <a:t>AR</a:t>
            </a:r>
            <a:r>
              <a:rPr lang="zh-TW" altLang="en-US" dirty="0">
                <a:solidFill>
                  <a:srgbClr val="191B0E"/>
                </a:solidFill>
                <a:latin typeface="Franklin Gothic Book" panose="020B0503020102020204"/>
                <a:ea typeface="微軟正黑體" panose="020B0604030504040204" pitchFamily="34" charset="-120"/>
              </a:rPr>
              <a:t>限制</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3">
            <a:extLst>
              <a:ext uri="{FF2B5EF4-FFF2-40B4-BE49-F238E27FC236}">
                <a16:creationId xmlns:a16="http://schemas.microsoft.com/office/drawing/2014/main" id="{FD52E221-E841-4D06-8878-7CD3C8BDA268}"/>
              </a:ext>
            </a:extLst>
          </p:cNvPr>
          <p:cNvSpPr>
            <a:spLocks noGrp="1"/>
          </p:cNvSpPr>
          <p:nvPr>
            <p:ph idx="1"/>
          </p:nvPr>
        </p:nvSpPr>
        <p:spPr/>
        <p:txBody>
          <a:bodyPr/>
          <a:lstStyle/>
          <a:p>
            <a:r>
              <a:rPr lang="zh-TW" altLang="en-US" sz="2400" dirty="0"/>
              <a:t>雖然 </a:t>
            </a:r>
            <a:r>
              <a:rPr lang="en-US" altLang="zh-TW" sz="2400" dirty="0"/>
              <a:t>AR </a:t>
            </a:r>
            <a:r>
              <a:rPr lang="zh-TW" altLang="en-US" sz="2400" dirty="0"/>
              <a:t>顯示器為用戶帶來了更好的空間感知優勢，但視野</a:t>
            </a:r>
            <a:r>
              <a:rPr lang="en-US" altLang="zh-TW" sz="2400" dirty="0"/>
              <a:t>(FOV, field of view )</a:t>
            </a:r>
            <a:r>
              <a:rPr lang="zh-TW" altLang="en-US" sz="2400" dirty="0"/>
              <a:t>的限制對於當前大多數類型的 </a:t>
            </a:r>
            <a:r>
              <a:rPr lang="en-US" altLang="zh-TW" sz="2400" dirty="0"/>
              <a:t>AR HMD </a:t>
            </a:r>
            <a:r>
              <a:rPr lang="zh-TW" altLang="en-US" sz="2400" dirty="0"/>
              <a:t>來說是一個技術挑戰。</a:t>
            </a:r>
            <a:endParaRPr lang="en-US" altLang="zh-TW" sz="2400" dirty="0"/>
          </a:p>
          <a:p>
            <a:r>
              <a:rPr lang="en-US" altLang="zh-TW" sz="2400" dirty="0" err="1"/>
              <a:t>Drascic</a:t>
            </a:r>
            <a:r>
              <a:rPr lang="en-US" altLang="zh-TW" sz="2400" dirty="0"/>
              <a:t> &amp;</a:t>
            </a:r>
            <a:r>
              <a:rPr lang="zh-TW" altLang="en-US" sz="2400" dirty="0"/>
              <a:t> </a:t>
            </a:r>
            <a:r>
              <a:rPr lang="en-US" altLang="zh-TW" sz="2400" dirty="0"/>
              <a:t>Milgram,(1996) </a:t>
            </a:r>
            <a:r>
              <a:rPr lang="zh-TW" altLang="en-US" sz="2400" dirty="0"/>
              <a:t>指出受限的</a:t>
            </a:r>
            <a:r>
              <a:rPr lang="en-US" altLang="zh-TW" sz="2400" dirty="0"/>
              <a:t>FOV </a:t>
            </a:r>
            <a:r>
              <a:rPr lang="zh-TW" altLang="en-US" sz="2400" dirty="0"/>
              <a:t>可能會導致感知偏差，而干擾任務表現。</a:t>
            </a:r>
          </a:p>
          <a:p>
            <a:r>
              <a:rPr lang="en-US" altLang="zh-TW" sz="2400" dirty="0"/>
              <a:t>Ragan et al.,(2015)</a:t>
            </a:r>
            <a:r>
              <a:rPr lang="zh-TW" altLang="en-US" sz="2400" dirty="0"/>
              <a:t>在虛擬環境中的視覺掃描任務期間發現更高的</a:t>
            </a:r>
            <a:r>
              <a:rPr lang="en-US" altLang="zh-TW" sz="2400" dirty="0"/>
              <a:t>FOV </a:t>
            </a:r>
            <a:r>
              <a:rPr lang="zh-TW" altLang="en-US" sz="2400" dirty="0"/>
              <a:t>具有更好訓練表現。</a:t>
            </a:r>
            <a:endParaRPr lang="en-US" altLang="zh-TW" sz="2400" dirty="0"/>
          </a:p>
          <a:p>
            <a:endParaRPr lang="zh-TW" altLang="en-US" dirty="0"/>
          </a:p>
        </p:txBody>
      </p:sp>
    </p:spTree>
    <p:extLst>
      <p:ext uri="{BB962C8B-B14F-4D97-AF65-F5344CB8AC3E}">
        <p14:creationId xmlns:p14="http://schemas.microsoft.com/office/powerpoint/2010/main" val="206919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4">
            <a:extLst>
              <a:ext uri="{FF2B5EF4-FFF2-40B4-BE49-F238E27FC236}">
                <a16:creationId xmlns:a16="http://schemas.microsoft.com/office/drawing/2014/main" id="{773687DC-66A5-4BED-AFF6-BF09CCC3F3CC}"/>
              </a:ext>
            </a:extLst>
          </p:cNvPr>
          <p:cNvSpPr>
            <a:spLocks noGrp="1"/>
          </p:cNvSpPr>
          <p:nvPr>
            <p:ph idx="1"/>
          </p:nvPr>
        </p:nvSpPr>
        <p:spPr>
          <a:xfrm>
            <a:off x="838200" y="1825625"/>
            <a:ext cx="10515600" cy="4351338"/>
          </a:xfrm>
        </p:spPr>
        <p:txBody>
          <a:bodyPr/>
          <a:lstStyle/>
          <a:p>
            <a:r>
              <a:rPr lang="zh-TW" altLang="en-US" sz="2400" dirty="0"/>
              <a:t>使用小規模裝配任務的研究沒有考慮到大型裝配任務所具備的因素，操作較大材料（例如木材）所需的</a:t>
            </a:r>
            <a:r>
              <a:rPr lang="zh-TW" altLang="en-US" sz="2400" dirty="0">
                <a:solidFill>
                  <a:srgbClr val="FF0000"/>
                </a:solidFill>
              </a:rPr>
              <a:t>勞動力增加、施工現場設置的複雜性、組裝偏差和個人專業知識</a:t>
            </a:r>
            <a:r>
              <a:rPr lang="zh-TW" altLang="en-US" sz="2400" dirty="0"/>
              <a:t>。因此必須進行了解 </a:t>
            </a:r>
            <a:r>
              <a:rPr lang="en-US" altLang="zh-TW" sz="2400" dirty="0"/>
              <a:t>AR HMD </a:t>
            </a:r>
            <a:r>
              <a:rPr lang="zh-TW" altLang="en-US" sz="2400" dirty="0"/>
              <a:t>限制（例如 </a:t>
            </a:r>
            <a:r>
              <a:rPr lang="en-US" altLang="zh-TW" sz="2400" dirty="0"/>
              <a:t>FOV</a:t>
            </a:r>
            <a:r>
              <a:rPr lang="zh-TW" altLang="en-US" sz="2400" dirty="0"/>
              <a:t>）如何影響工人在建造大型建築組件（例如木結構牆）時的表現。</a:t>
            </a:r>
            <a:endParaRPr lang="en-US" altLang="zh-TW" sz="2400" dirty="0"/>
          </a:p>
          <a:p>
            <a:r>
              <a:rPr lang="zh-TW" altLang="en-US" sz="2400" dirty="0"/>
              <a:t>本研究調查了</a:t>
            </a:r>
            <a:r>
              <a:rPr lang="zh-TW" altLang="en-US" sz="2400" b="1" u="sng" dirty="0"/>
              <a:t>不同顯示資訊方式</a:t>
            </a:r>
            <a:r>
              <a:rPr lang="zh-TW" altLang="en-US" sz="2400" dirty="0"/>
              <a:t>對</a:t>
            </a:r>
            <a:r>
              <a:rPr lang="zh-TW" altLang="en-US" sz="2400" b="1" u="sng" dirty="0"/>
              <a:t>不同尺寸木結構</a:t>
            </a:r>
            <a:r>
              <a:rPr lang="zh-TW" altLang="en-US" sz="2400" dirty="0"/>
              <a:t>組裝任務表現的影響。 對於每種情況，都考慮了資訊顯示和結構尺寸因素以創造複雜但實際的裝配情況。</a:t>
            </a:r>
          </a:p>
          <a:p>
            <a:endParaRPr lang="zh-TW" altLang="en-US" dirty="0"/>
          </a:p>
        </p:txBody>
      </p:sp>
    </p:spTree>
    <p:extLst>
      <p:ext uri="{BB962C8B-B14F-4D97-AF65-F5344CB8AC3E}">
        <p14:creationId xmlns:p14="http://schemas.microsoft.com/office/powerpoint/2010/main" val="16580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08165A6-0271-4AAE-B2EA-F7FA0DC40FAF}"/>
              </a:ext>
            </a:extLst>
          </p:cNvPr>
          <p:cNvSpPr>
            <a:spLocks noGrp="1"/>
          </p:cNvSpPr>
          <p:nvPr>
            <p:ph idx="1"/>
          </p:nvPr>
        </p:nvSpPr>
        <p:spPr>
          <a:xfrm>
            <a:off x="838202" y="1825625"/>
            <a:ext cx="10515600" cy="4351338"/>
          </a:xfrm>
        </p:spPr>
        <p:txBody>
          <a:bodyPr/>
          <a:lstStyle/>
          <a:p>
            <a:r>
              <a:rPr lang="zh-TW" altLang="en-US" dirty="0"/>
              <a:t>評估了多種條件下的木結構組裝任務。這些條件是通過 </a:t>
            </a:r>
            <a:r>
              <a:rPr lang="en-US" altLang="zh-TW" dirty="0"/>
              <a:t>3 </a:t>
            </a:r>
            <a:r>
              <a:rPr lang="zh-TW" altLang="en-US" dirty="0"/>
              <a:t>種尺寸（大、中、小）和 </a:t>
            </a:r>
            <a:r>
              <a:rPr lang="en-US" altLang="zh-TW" dirty="0"/>
              <a:t>3 </a:t>
            </a:r>
            <a:r>
              <a:rPr lang="zh-TW" altLang="en-US" dirty="0"/>
              <a:t>種資訊顯示類型（</a:t>
            </a:r>
            <a:r>
              <a:rPr lang="en-US" altLang="zh-TW" dirty="0"/>
              <a:t>AR 3D </a:t>
            </a:r>
            <a:r>
              <a:rPr lang="zh-TW" altLang="en-US" dirty="0"/>
              <a:t>保形</a:t>
            </a:r>
            <a:r>
              <a:rPr lang="en-US" altLang="zh-TW" dirty="0"/>
              <a:t>(conformal)</a:t>
            </a:r>
            <a:r>
              <a:rPr lang="zh-TW" altLang="en-US" dirty="0"/>
              <a:t>、</a:t>
            </a:r>
            <a:r>
              <a:rPr lang="en-US" altLang="zh-TW" dirty="0"/>
              <a:t>AR 2D </a:t>
            </a:r>
            <a:r>
              <a:rPr lang="zh-TW" altLang="en-US" dirty="0"/>
              <a:t>標籤</a:t>
            </a:r>
            <a:r>
              <a:rPr lang="en-US" altLang="zh-TW" dirty="0"/>
              <a:t>(tag-along)</a:t>
            </a:r>
            <a:r>
              <a:rPr lang="zh-TW" altLang="en-US" dirty="0"/>
              <a:t>和紙藍圖）的組合。</a:t>
            </a:r>
          </a:p>
        </p:txBody>
      </p:sp>
      <p:pic>
        <p:nvPicPr>
          <p:cNvPr id="5" name="圖片 4">
            <a:extLst>
              <a:ext uri="{FF2B5EF4-FFF2-40B4-BE49-F238E27FC236}">
                <a16:creationId xmlns:a16="http://schemas.microsoft.com/office/drawing/2014/main" id="{4F2EDA1C-40B5-4F65-A1E2-4CF5235B973A}"/>
              </a:ext>
            </a:extLst>
          </p:cNvPr>
          <p:cNvPicPr>
            <a:picLocks noChangeAspect="1"/>
          </p:cNvPicPr>
          <p:nvPr/>
        </p:nvPicPr>
        <p:blipFill>
          <a:blip r:embed="rId4"/>
          <a:stretch>
            <a:fillRect/>
          </a:stretch>
        </p:blipFill>
        <p:spPr>
          <a:xfrm>
            <a:off x="2034322" y="3968821"/>
            <a:ext cx="7449589" cy="1390844"/>
          </a:xfrm>
          <a:prstGeom prst="rect">
            <a:avLst/>
          </a:prstGeom>
        </p:spPr>
      </p:pic>
      <p:sp>
        <p:nvSpPr>
          <p:cNvPr id="6" name="矩形 5">
            <a:extLst>
              <a:ext uri="{FF2B5EF4-FFF2-40B4-BE49-F238E27FC236}">
                <a16:creationId xmlns:a16="http://schemas.microsoft.com/office/drawing/2014/main" id="{2DDDD760-7D93-4DA4-8630-28CA4710566C}"/>
              </a:ext>
            </a:extLst>
          </p:cNvPr>
          <p:cNvSpPr/>
          <p:nvPr/>
        </p:nvSpPr>
        <p:spPr>
          <a:xfrm>
            <a:off x="5089703" y="5438420"/>
            <a:ext cx="1338828" cy="369460"/>
          </a:xfrm>
          <a:prstGeom prst="rect">
            <a:avLst/>
          </a:prstGeom>
        </p:spPr>
        <p:txBody>
          <a:bodyPr wrap="none">
            <a:spAutoFit/>
          </a:bodyPr>
          <a:lstStyle/>
          <a:p>
            <a:r>
              <a:rPr lang="zh-TW" altLang="en-US" sz="1801" dirty="0"/>
              <a:t>實驗條件。</a:t>
            </a:r>
          </a:p>
        </p:txBody>
      </p:sp>
    </p:spTree>
    <p:extLst>
      <p:ext uri="{BB962C8B-B14F-4D97-AF65-F5344CB8AC3E}">
        <p14:creationId xmlns:p14="http://schemas.microsoft.com/office/powerpoint/2010/main" val="3706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78C3EEAC-D774-4FAB-84BB-F0EE670FDA56}"/>
              </a:ext>
            </a:extLst>
          </p:cNvPr>
          <p:cNvSpPr>
            <a:spLocks noGrp="1"/>
          </p:cNvSpPr>
          <p:nvPr>
            <p:ph idx="1"/>
          </p:nvPr>
        </p:nvSpPr>
        <p:spPr>
          <a:xfrm>
            <a:off x="838202" y="1825625"/>
            <a:ext cx="10515600" cy="4351338"/>
          </a:xfrm>
        </p:spPr>
        <p:txBody>
          <a:bodyPr/>
          <a:lstStyle/>
          <a:p>
            <a:r>
              <a:rPr lang="en-US" altLang="zh-TW" dirty="0"/>
              <a:t>18 </a:t>
            </a:r>
            <a:r>
              <a:rPr lang="zh-TW" altLang="en-US" dirty="0"/>
              <a:t>名具有相關建築背景和木結構組裝經驗的工科學生參加了實驗（男性 </a:t>
            </a:r>
            <a:r>
              <a:rPr lang="en-US" altLang="zh-TW" dirty="0"/>
              <a:t>17 </a:t>
            </a:r>
            <a:r>
              <a:rPr lang="zh-TW" altLang="en-US" dirty="0"/>
              <a:t>人，平均年齡 </a:t>
            </a:r>
            <a:r>
              <a:rPr lang="en-US" altLang="zh-TW" dirty="0"/>
              <a:t>= 23.8</a:t>
            </a:r>
            <a:r>
              <a:rPr lang="zh-TW" altLang="en-US" dirty="0"/>
              <a:t>，</a:t>
            </a:r>
            <a:r>
              <a:rPr lang="en-US" altLang="zh-TW" dirty="0"/>
              <a:t>SD = 4.5</a:t>
            </a:r>
            <a:r>
              <a:rPr lang="zh-TW" altLang="en-US" dirty="0"/>
              <a:t>；女性 </a:t>
            </a:r>
            <a:r>
              <a:rPr lang="en-US" altLang="zh-TW" dirty="0"/>
              <a:t>1 </a:t>
            </a:r>
            <a:r>
              <a:rPr lang="zh-TW" altLang="en-US" dirty="0"/>
              <a:t>人，年齡 </a:t>
            </a:r>
            <a:r>
              <a:rPr lang="en-US" altLang="zh-TW" dirty="0"/>
              <a:t>= 18</a:t>
            </a:r>
            <a:r>
              <a:rPr lang="zh-TW" altLang="en-US" dirty="0"/>
              <a:t>）。且所有參與者都有接受過使用射釘槍的培訓或經驗。</a:t>
            </a:r>
          </a:p>
        </p:txBody>
      </p:sp>
    </p:spTree>
    <p:extLst>
      <p:ext uri="{BB962C8B-B14F-4D97-AF65-F5344CB8AC3E}">
        <p14:creationId xmlns:p14="http://schemas.microsoft.com/office/powerpoint/2010/main" val="22610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20F7F90-F7AC-4D3B-92EB-7701FD701AED}"/>
              </a:ext>
            </a:extLst>
          </p:cNvPr>
          <p:cNvSpPr>
            <a:spLocks noGrp="1"/>
          </p:cNvSpPr>
          <p:nvPr>
            <p:ph idx="1"/>
          </p:nvPr>
        </p:nvSpPr>
        <p:spPr>
          <a:xfrm>
            <a:off x="1219200" y="2171700"/>
            <a:ext cx="4359440" cy="4351338"/>
          </a:xfrm>
        </p:spPr>
        <p:txBody>
          <a:bodyPr/>
          <a:lstStyle/>
          <a:p>
            <a:r>
              <a:rPr lang="zh-TW" altLang="en-US" dirty="0"/>
              <a:t>微軟 </a:t>
            </a:r>
            <a:r>
              <a:rPr lang="en-US" altLang="zh-TW" dirty="0"/>
              <a:t>HoloLens </a:t>
            </a:r>
            <a:r>
              <a:rPr lang="zh-TW" altLang="en-US" dirty="0"/>
              <a:t>的 </a:t>
            </a:r>
            <a:r>
              <a:rPr lang="en-US" altLang="zh-TW" dirty="0"/>
              <a:t>AR HMD</a:t>
            </a:r>
            <a:r>
              <a:rPr lang="zh-TW" altLang="en-US" dirty="0"/>
              <a:t>。 </a:t>
            </a:r>
            <a:r>
              <a:rPr lang="en-US" altLang="zh-TW" dirty="0"/>
              <a:t>HoloLens </a:t>
            </a:r>
            <a:r>
              <a:rPr lang="zh-TW" altLang="en-US" dirty="0"/>
              <a:t>每隻眼睛的螢幕分辨率為 </a:t>
            </a:r>
            <a:r>
              <a:rPr lang="en-US" altLang="zh-TW" dirty="0"/>
              <a:t>1280x720</a:t>
            </a:r>
            <a:r>
              <a:rPr lang="zh-TW" altLang="en-US" dirty="0"/>
              <a:t>，</a:t>
            </a:r>
            <a:r>
              <a:rPr lang="en-US" altLang="zh-TW" dirty="0"/>
              <a:t>FOV </a:t>
            </a:r>
            <a:r>
              <a:rPr lang="zh-TW" altLang="en-US" dirty="0"/>
              <a:t>為 </a:t>
            </a:r>
            <a:r>
              <a:rPr lang="en-US" altLang="zh-TW" dirty="0"/>
              <a:t>34 </a:t>
            </a:r>
            <a:r>
              <a:rPr lang="zh-TW" altLang="en-US" dirty="0"/>
              <a:t>度。</a:t>
            </a:r>
          </a:p>
        </p:txBody>
      </p:sp>
      <p:sp>
        <p:nvSpPr>
          <p:cNvPr id="5" name="矩形 4">
            <a:extLst>
              <a:ext uri="{FF2B5EF4-FFF2-40B4-BE49-F238E27FC236}">
                <a16:creationId xmlns:a16="http://schemas.microsoft.com/office/drawing/2014/main" id="{F58A40F6-31DA-4772-BC35-67C1E8E7F276}"/>
              </a:ext>
            </a:extLst>
          </p:cNvPr>
          <p:cNvSpPr/>
          <p:nvPr/>
        </p:nvSpPr>
        <p:spPr>
          <a:xfrm>
            <a:off x="7258050" y="6308209"/>
            <a:ext cx="4156907" cy="369332"/>
          </a:xfrm>
          <a:prstGeom prst="rect">
            <a:avLst/>
          </a:prstGeom>
          <a:solidFill>
            <a:schemeClr val="bg1"/>
          </a:solidFill>
        </p:spPr>
        <p:txBody>
          <a:bodyPr wrap="none">
            <a:spAutoFit/>
          </a:bodyPr>
          <a:lstStyle/>
          <a:p>
            <a:r>
              <a:rPr lang="zh-TW" altLang="en-US" dirty="0"/>
              <a:t>參與者佩戴 HoloLens 的實驗組裝場景。</a:t>
            </a:r>
          </a:p>
        </p:txBody>
      </p:sp>
      <p:pic>
        <p:nvPicPr>
          <p:cNvPr id="6" name="圖片 5">
            <a:extLst>
              <a:ext uri="{FF2B5EF4-FFF2-40B4-BE49-F238E27FC236}">
                <a16:creationId xmlns:a16="http://schemas.microsoft.com/office/drawing/2014/main" id="{2155E6CA-397D-44DF-81F0-09B1642C5035}"/>
              </a:ext>
            </a:extLst>
          </p:cNvPr>
          <p:cNvPicPr>
            <a:picLocks noChangeAspect="1"/>
          </p:cNvPicPr>
          <p:nvPr/>
        </p:nvPicPr>
        <p:blipFill>
          <a:blip r:embed="rId4"/>
          <a:stretch>
            <a:fillRect/>
          </a:stretch>
        </p:blipFill>
        <p:spPr>
          <a:xfrm>
            <a:off x="7004390" y="365125"/>
            <a:ext cx="4664229" cy="5738035"/>
          </a:xfrm>
          <a:prstGeom prst="rect">
            <a:avLst/>
          </a:prstGeom>
        </p:spPr>
      </p:pic>
    </p:spTree>
    <p:extLst>
      <p:ext uri="{BB962C8B-B14F-4D97-AF65-F5344CB8AC3E}">
        <p14:creationId xmlns:p14="http://schemas.microsoft.com/office/powerpoint/2010/main" val="64059668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2425</Words>
  <Application>Microsoft Office PowerPoint</Application>
  <PresentationFormat>寬螢幕</PresentationFormat>
  <Paragraphs>143</Paragraphs>
  <Slides>21</Slides>
  <Notes>14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21</vt:i4>
      </vt:variant>
    </vt:vector>
  </HeadingPairs>
  <TitlesOfParts>
    <vt:vector size="29" baseType="lpstr">
      <vt:lpstr>Charis SIL</vt:lpstr>
      <vt:lpstr>微軟正黑體</vt:lpstr>
      <vt:lpstr>新細明體</vt:lpstr>
      <vt:lpstr>Arial</vt:lpstr>
      <vt:lpstr>Calibri</vt:lpstr>
      <vt:lpstr>Calibri Light</vt:lpstr>
      <vt:lpstr>Franklin Gothic Book</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5.1 成對比較</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98</cp:revision>
  <dcterms:created xsi:type="dcterms:W3CDTF">2019-02-23T02:26:51Z</dcterms:created>
  <dcterms:modified xsi:type="dcterms:W3CDTF">2022-01-05T15:46:41Z</dcterms:modified>
</cp:coreProperties>
</file>